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71" r:id="rId15"/>
    <p:sldId id="272" r:id="rId16"/>
    <p:sldId id="269" r:id="rId17"/>
    <p:sldId id="270" r:id="rId18"/>
  </p:sldIdLst>
  <p:sldSz cx="12192000" cy="6858000"/>
  <p:notesSz cx="6858000" cy="12192000"/>
  <p:embeddedFontLst>
    <p:embeddedFont>
      <p:font typeface="华文楷体" panose="02010600040101010101" charset="-122"/>
      <p:regular r:id="rId22"/>
    </p:embeddedFont>
    <p:embeddedFont>
      <p:font typeface="仿宋" panose="02010609060101010101" charset="-122"/>
      <p:regular r:id="rId23"/>
    </p:embeddedFont>
    <p:embeddedFont>
      <p:font typeface="MiSans" pitchFamily="34" charset="-120"/>
      <p:regular r:id="rId24"/>
    </p:embeddedFont>
    <p:embeddedFont>
      <p:font typeface="MiSans" pitchFamily="34" charset="-122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  <p:embeddedFont>
      <p:font typeface="等线" panose="02010600030101010101" charset="-122"/>
      <p:regular r:id="rId3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9.fntdata"/><Relationship Id="rId3" Type="http://schemas.openxmlformats.org/officeDocument/2006/relationships/slide" Target="slides/slide1.xml"/><Relationship Id="rId29" Type="http://schemas.openxmlformats.org/officeDocument/2006/relationships/font" Target="fonts/font8.fntdata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tags" Target="../tags/tag65.xml"/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1" Type="http://schemas.openxmlformats.org/officeDocument/2006/relationships/notesSlide" Target="../notesSlides/notesSlide11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59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73.xml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0" Type="http://schemas.openxmlformats.org/officeDocument/2006/relationships/notesSlide" Target="../notesSlides/notesSlide12.xml"/><Relationship Id="rId1" Type="http://schemas.openxmlformats.org/officeDocument/2006/relationships/tags" Target="../tags/tag66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3" Type="http://schemas.openxmlformats.org/officeDocument/2006/relationships/notesSlide" Target="../notesSlides/notesSlide4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23.xml"/><Relationship Id="rId10" Type="http://schemas.openxmlformats.org/officeDocument/2006/relationships/tags" Target="../tags/tag22.xml"/><Relationship Id="rId1" Type="http://schemas.openxmlformats.org/officeDocument/2006/relationships/tags" Target="../tags/tag1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9" Type="http://schemas.openxmlformats.org/officeDocument/2006/relationships/notesSlide" Target="../notesSlides/notesSlide5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40.xml"/><Relationship Id="rId16" Type="http://schemas.openxmlformats.org/officeDocument/2006/relationships/tags" Target="../tags/tag3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tags" Target="../tags/tag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5" Type="http://schemas.openxmlformats.org/officeDocument/2006/relationships/notesSlide" Target="../notesSlides/notesSlide8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0" descr="https://kimi-img.moonshot.cn/pub/slides/slides_tmpl/image/25-06-01-00:19:00-d0tint475iks2gau4i0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47485" y="804545"/>
            <a:ext cx="5809615" cy="4663440"/>
          </a:xfrm>
          <a:prstGeom prst="rect">
            <a:avLst/>
          </a:prstGeom>
        </p:spPr>
      </p:pic>
      <p:sp>
        <p:nvSpPr>
          <p:cNvPr id="9" name="Shape 7"/>
          <p:cNvSpPr/>
          <p:nvPr/>
        </p:nvSpPr>
        <p:spPr>
          <a:xfrm flipV="1">
            <a:off x="-55880" y="-8890"/>
            <a:ext cx="12247880" cy="5316855"/>
          </a:xfrm>
          <a:prstGeom prst="round1Rect">
            <a:avLst/>
          </a:prstGeom>
          <a:gradFill flip="none" rotWithShape="1">
            <a:gsLst>
              <a:gs pos="0">
                <a:srgbClr val="00B0F0"/>
              </a:gs>
              <a:gs pos="57000">
                <a:srgbClr val="004CC0"/>
              </a:gs>
              <a:gs pos="100000">
                <a:srgbClr val="1D3EBF"/>
              </a:gs>
            </a:gsLst>
            <a:lin ang="18900000" scaled="1"/>
          </a:gradFill>
        </p:spPr>
      </p:sp>
      <p:sp>
        <p:nvSpPr>
          <p:cNvPr id="45" name="Shape 42"/>
          <p:cNvSpPr/>
          <p:nvPr/>
        </p:nvSpPr>
        <p:spPr>
          <a:xfrm>
            <a:off x="6947535" y="1221105"/>
            <a:ext cx="5172710" cy="3987800"/>
          </a:xfrm>
          <a:custGeom>
            <a:avLst/>
            <a:gdLst/>
            <a:ahLst/>
            <a:cxnLst/>
            <a:rect l="l" t="t" r="r" b="b"/>
            <a:pathLst>
              <a:path w="5172710" h="3987800">
                <a:moveTo>
                  <a:pt x="3362960" y="0"/>
                </a:moveTo>
                <a:cubicBezTo>
                  <a:pt x="4033520" y="8255"/>
                  <a:pt x="4612640" y="172720"/>
                  <a:pt x="5172710" y="528955"/>
                </a:cubicBezTo>
                <a:lnTo>
                  <a:pt x="5172710" y="3101340"/>
                </a:lnTo>
                <a:cubicBezTo>
                  <a:pt x="5187950" y="3599180"/>
                  <a:pt x="4732655" y="3999865"/>
                  <a:pt x="4286250" y="3987800"/>
                </a:cubicBezTo>
                <a:lnTo>
                  <a:pt x="57785" y="3987800"/>
                </a:lnTo>
                <a:cubicBezTo>
                  <a:pt x="19685" y="3790315"/>
                  <a:pt x="-635" y="3554730"/>
                  <a:pt x="0" y="3362960"/>
                </a:cubicBezTo>
                <a:cubicBezTo>
                  <a:pt x="-57785" y="1475740"/>
                  <a:pt x="1670685" y="-46355"/>
                  <a:pt x="3362960" y="0"/>
                </a:cubicBezTo>
                <a:close/>
              </a:path>
            </a:pathLst>
          </a:custGeom>
          <a:gradFill flip="none" rotWithShape="1">
            <a:gsLst>
              <a:gs pos="30000">
                <a:srgbClr val="004CC0"/>
              </a:gs>
              <a:gs pos="79000">
                <a:srgbClr val="0084B4"/>
              </a:gs>
            </a:gsLst>
            <a:lin ang="4800000" scaled="1"/>
          </a:gradFill>
        </p:spPr>
      </p:sp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 flipV="1">
            <a:off x="-5080" y="116840"/>
            <a:ext cx="12273280" cy="5316855"/>
          </a:xfrm>
          <a:prstGeom prst="round1Rect">
            <a:avLst/>
          </a:prstGeom>
          <a:solidFill>
            <a:srgbClr val="1D3EBF">
              <a:alpha val="32941"/>
            </a:srgbClr>
          </a:solidFill>
        </p:spPr>
      </p:sp>
      <p:sp>
        <p:nvSpPr>
          <p:cNvPr id="8" name="Text 6"/>
          <p:cNvSpPr/>
          <p:nvPr/>
        </p:nvSpPr>
        <p:spPr>
          <a:xfrm>
            <a:off x="-5080" y="116840"/>
            <a:ext cx="12273280" cy="53168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-55880" y="-8890"/>
            <a:ext cx="12247880" cy="53168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115185" y="1002665"/>
            <a:ext cx="8164830" cy="20853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5400" b="1" dirty="0">
                <a:solidFill>
                  <a:srgbClr val="FFFFFF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基于</a:t>
            </a:r>
            <a:r>
              <a:rPr lang="en-US" altLang="zh-CN" sz="5400" b="1" dirty="0">
                <a:solidFill>
                  <a:srgbClr val="FFFFFF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eBPF</a:t>
            </a:r>
            <a:r>
              <a:rPr lang="zh-CN" altLang="en-US" sz="5400" b="1" dirty="0">
                <a:solidFill>
                  <a:srgbClr val="FFFFFF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的容器异常检测框架与方法项目</a:t>
            </a:r>
            <a:r>
              <a:rPr lang="en-US" sz="5400" b="1" dirty="0">
                <a:solidFill>
                  <a:srgbClr val="FFFFFF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进展汇报</a:t>
            </a:r>
            <a:endParaRPr lang="en-US" sz="1600" dirty="0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462280" y="4228465"/>
            <a:ext cx="774258" cy="7620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4" name="Text 11"/>
          <p:cNvSpPr/>
          <p:nvPr/>
        </p:nvSpPr>
        <p:spPr>
          <a:xfrm>
            <a:off x="462280" y="4228465"/>
            <a:ext cx="774258" cy="76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30690" y="4266565"/>
            <a:ext cx="566757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7" name="Text 14"/>
          <p:cNvSpPr/>
          <p:nvPr/>
        </p:nvSpPr>
        <p:spPr>
          <a:xfrm>
            <a:off x="186384" y="6006465"/>
            <a:ext cx="1941842" cy="4673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2345384" y="6006465"/>
            <a:ext cx="1941842" cy="4673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9238615" y="6302873"/>
            <a:ext cx="212344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时间:2025.6.26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7019290" y="1320165"/>
            <a:ext cx="5172710" cy="39878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0793095" y="294005"/>
            <a:ext cx="112395" cy="112395"/>
          </a:xfrm>
          <a:prstGeom prst="ellipse">
            <a:avLst/>
          </a:prstGeom>
          <a:solidFill>
            <a:srgbClr val="000000">
              <a:alpha val="0"/>
            </a:srgbClr>
          </a:solidFill>
          <a:ln w="9525">
            <a:solidFill>
              <a:srgbClr val="00B0F0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10793095" y="294005"/>
            <a:ext cx="112395" cy="1123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1002645" y="294005"/>
            <a:ext cx="112395" cy="112395"/>
          </a:xfrm>
          <a:prstGeom prst="ellipse">
            <a:avLst/>
          </a:prstGeom>
          <a:solidFill>
            <a:srgbClr val="00B0F0"/>
          </a:solidFill>
          <a:ln w="9525">
            <a:solidFill>
              <a:srgbClr val="00B0F0"/>
            </a:solidFill>
            <a:prstDash val="solid"/>
          </a:ln>
        </p:spPr>
      </p:sp>
      <p:sp>
        <p:nvSpPr>
          <p:cNvPr id="27" name="Text 24"/>
          <p:cNvSpPr/>
          <p:nvPr/>
        </p:nvSpPr>
        <p:spPr>
          <a:xfrm>
            <a:off x="11002645" y="294005"/>
            <a:ext cx="112395" cy="1123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11212830" y="294005"/>
            <a:ext cx="112395" cy="112395"/>
          </a:xfrm>
          <a:prstGeom prst="ellipse">
            <a:avLst/>
          </a:prstGeom>
          <a:solidFill>
            <a:srgbClr val="000000">
              <a:alpha val="0"/>
            </a:srgbClr>
          </a:solidFill>
          <a:ln w="9525">
            <a:solidFill>
              <a:srgbClr val="00B0F0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11212830" y="294005"/>
            <a:ext cx="112395" cy="1123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11422380" y="294005"/>
            <a:ext cx="112395" cy="112395"/>
          </a:xfrm>
          <a:prstGeom prst="ellipse">
            <a:avLst/>
          </a:prstGeom>
          <a:solidFill>
            <a:srgbClr val="00B0F0"/>
          </a:solidFill>
          <a:ln w="9525">
            <a:solidFill>
              <a:srgbClr val="00B0F0"/>
            </a:solidFill>
            <a:prstDash val="solid"/>
          </a:ln>
        </p:spPr>
      </p:sp>
      <p:sp>
        <p:nvSpPr>
          <p:cNvPr id="31" name="Text 28"/>
          <p:cNvSpPr/>
          <p:nvPr/>
        </p:nvSpPr>
        <p:spPr>
          <a:xfrm>
            <a:off x="11422380" y="294005"/>
            <a:ext cx="112395" cy="1123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 rot="5400000">
            <a:off x="11352530" y="4684395"/>
            <a:ext cx="140335" cy="121285"/>
          </a:xfrm>
          <a:prstGeom prst="triangle">
            <a:avLst/>
          </a:prstGeom>
          <a:solidFill>
            <a:srgbClr val="00B0F0"/>
          </a:solidFill>
        </p:spPr>
      </p:sp>
      <p:sp>
        <p:nvSpPr>
          <p:cNvPr id="33" name="Text 30"/>
          <p:cNvSpPr/>
          <p:nvPr/>
        </p:nvSpPr>
        <p:spPr>
          <a:xfrm rot="5400000">
            <a:off x="11352530" y="4684395"/>
            <a:ext cx="140335" cy="12128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 rot="5400000" flipV="1">
            <a:off x="11140440" y="4684395"/>
            <a:ext cx="140335" cy="121285"/>
          </a:xfrm>
          <a:prstGeom prst="triangle">
            <a:avLst/>
          </a:prstGeom>
          <a:solidFill>
            <a:srgbClr val="00B0F0"/>
          </a:solidFill>
        </p:spPr>
      </p:sp>
      <p:sp>
        <p:nvSpPr>
          <p:cNvPr id="35" name="Text 32"/>
          <p:cNvSpPr/>
          <p:nvPr/>
        </p:nvSpPr>
        <p:spPr>
          <a:xfrm rot="5400000">
            <a:off x="11140440" y="4684395"/>
            <a:ext cx="140335" cy="12128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 rot="15060000" flipV="1">
            <a:off x="5186045" y="3797935"/>
            <a:ext cx="1242695" cy="1242695"/>
          </a:xfrm>
          <a:custGeom>
            <a:avLst/>
            <a:gdLst/>
            <a:ahLst/>
            <a:cxnLst/>
            <a:rect l="l" t="t" r="r" b="b"/>
            <a:pathLst>
              <a:path w="1242695" h="1242695">
                <a:moveTo>
                  <a:pt x="455293" y="1221014"/>
                </a:moveTo>
                <a:cubicBezTo>
                  <a:pt x="455293" y="1221014"/>
                  <a:pt x="455293" y="1221014"/>
                  <a:pt x="787401" y="1221014"/>
                </a:cubicBezTo>
                <a:cubicBezTo>
                  <a:pt x="735091" y="1235469"/>
                  <a:pt x="679131" y="1242695"/>
                  <a:pt x="620739" y="1242695"/>
                </a:cubicBezTo>
                <a:cubicBezTo>
                  <a:pt x="563563" y="1242695"/>
                  <a:pt x="507603" y="1235469"/>
                  <a:pt x="455293" y="1221014"/>
                </a:cubicBezTo>
                <a:close/>
                <a:moveTo>
                  <a:pt x="309441" y="1158929"/>
                </a:moveTo>
                <a:lnTo>
                  <a:pt x="932267" y="1158929"/>
                </a:lnTo>
                <a:cubicBezTo>
                  <a:pt x="906771" y="1173342"/>
                  <a:pt x="881275" y="1186554"/>
                  <a:pt x="853352" y="1197363"/>
                </a:cubicBezTo>
                <a:cubicBezTo>
                  <a:pt x="853352" y="1197363"/>
                  <a:pt x="853352" y="1197363"/>
                  <a:pt x="387143" y="1197363"/>
                </a:cubicBezTo>
                <a:cubicBezTo>
                  <a:pt x="360433" y="1186554"/>
                  <a:pt x="333723" y="1173342"/>
                  <a:pt x="309441" y="1158929"/>
                </a:cubicBezTo>
                <a:close/>
                <a:moveTo>
                  <a:pt x="221734" y="1097829"/>
                </a:moveTo>
                <a:lnTo>
                  <a:pt x="1019976" y="1097829"/>
                </a:lnTo>
                <a:cubicBezTo>
                  <a:pt x="1002966" y="1111118"/>
                  <a:pt x="985956" y="1123198"/>
                  <a:pt x="968946" y="1135278"/>
                </a:cubicBezTo>
                <a:cubicBezTo>
                  <a:pt x="968946" y="1135278"/>
                  <a:pt x="968946" y="1135278"/>
                  <a:pt x="272763" y="1135278"/>
                </a:cubicBezTo>
                <a:cubicBezTo>
                  <a:pt x="254538" y="1123198"/>
                  <a:pt x="237528" y="1111118"/>
                  <a:pt x="221734" y="1097829"/>
                </a:cubicBezTo>
                <a:close/>
                <a:moveTo>
                  <a:pt x="158663" y="1035743"/>
                </a:moveTo>
                <a:lnTo>
                  <a:pt x="1083047" y="1035743"/>
                </a:lnTo>
                <a:cubicBezTo>
                  <a:pt x="1070900" y="1049294"/>
                  <a:pt x="1058752" y="1062844"/>
                  <a:pt x="1045391" y="1075163"/>
                </a:cubicBezTo>
                <a:cubicBezTo>
                  <a:pt x="1045391" y="1075163"/>
                  <a:pt x="1045391" y="1075163"/>
                  <a:pt x="196318" y="1075163"/>
                </a:cubicBezTo>
                <a:cubicBezTo>
                  <a:pt x="182957" y="1062844"/>
                  <a:pt x="169595" y="1049294"/>
                  <a:pt x="158663" y="1035743"/>
                </a:cubicBezTo>
                <a:close/>
                <a:moveTo>
                  <a:pt x="110374" y="975629"/>
                </a:moveTo>
                <a:lnTo>
                  <a:pt x="1132320" y="975629"/>
                </a:lnTo>
                <a:cubicBezTo>
                  <a:pt x="1122599" y="988917"/>
                  <a:pt x="1114093" y="1000997"/>
                  <a:pt x="1103157" y="1013078"/>
                </a:cubicBezTo>
                <a:cubicBezTo>
                  <a:pt x="1103157" y="1013078"/>
                  <a:pt x="1103157" y="1013078"/>
                  <a:pt x="138322" y="1013078"/>
                </a:cubicBezTo>
                <a:cubicBezTo>
                  <a:pt x="128601" y="1000997"/>
                  <a:pt x="118879" y="988917"/>
                  <a:pt x="110374" y="975629"/>
                </a:cubicBezTo>
                <a:close/>
                <a:moveTo>
                  <a:pt x="72925" y="913544"/>
                </a:moveTo>
                <a:lnTo>
                  <a:pt x="1169769" y="913544"/>
                </a:lnTo>
                <a:cubicBezTo>
                  <a:pt x="1162481" y="926755"/>
                  <a:pt x="1155193" y="939967"/>
                  <a:pt x="1146690" y="951978"/>
                </a:cubicBezTo>
                <a:cubicBezTo>
                  <a:pt x="1146690" y="951978"/>
                  <a:pt x="1146690" y="951978"/>
                  <a:pt x="94789" y="951978"/>
                </a:cubicBezTo>
                <a:cubicBezTo>
                  <a:pt x="87501" y="939967"/>
                  <a:pt x="80213" y="926755"/>
                  <a:pt x="72925" y="913544"/>
                </a:cubicBezTo>
                <a:close/>
                <a:moveTo>
                  <a:pt x="43361" y="852444"/>
                </a:moveTo>
                <a:lnTo>
                  <a:pt x="1197362" y="852444"/>
                </a:lnTo>
                <a:cubicBezTo>
                  <a:pt x="1192503" y="864523"/>
                  <a:pt x="1186430" y="877812"/>
                  <a:pt x="1180356" y="889892"/>
                </a:cubicBezTo>
                <a:cubicBezTo>
                  <a:pt x="1180356" y="889892"/>
                  <a:pt x="1180356" y="889892"/>
                  <a:pt x="60367" y="889892"/>
                </a:cubicBezTo>
                <a:cubicBezTo>
                  <a:pt x="54293" y="877812"/>
                  <a:pt x="49434" y="864523"/>
                  <a:pt x="43361" y="852444"/>
                </a:cubicBezTo>
                <a:close/>
                <a:moveTo>
                  <a:pt x="22666" y="790358"/>
                </a:moveTo>
                <a:lnTo>
                  <a:pt x="1219043" y="790358"/>
                </a:lnTo>
                <a:cubicBezTo>
                  <a:pt x="1215399" y="803909"/>
                  <a:pt x="1210541" y="817459"/>
                  <a:pt x="1205683" y="829778"/>
                </a:cubicBezTo>
                <a:cubicBezTo>
                  <a:pt x="1205683" y="829778"/>
                  <a:pt x="1205683" y="829778"/>
                  <a:pt x="34812" y="829778"/>
                </a:cubicBezTo>
                <a:cubicBezTo>
                  <a:pt x="29953" y="817459"/>
                  <a:pt x="26310" y="803909"/>
                  <a:pt x="22666" y="790358"/>
                </a:cubicBezTo>
                <a:close/>
                <a:moveTo>
                  <a:pt x="7883" y="730244"/>
                </a:moveTo>
                <a:lnTo>
                  <a:pt x="1232840" y="730244"/>
                </a:lnTo>
                <a:cubicBezTo>
                  <a:pt x="1230409" y="742323"/>
                  <a:pt x="1227979" y="755612"/>
                  <a:pt x="1225548" y="767692"/>
                </a:cubicBezTo>
                <a:cubicBezTo>
                  <a:pt x="1225548" y="767692"/>
                  <a:pt x="1225548" y="767692"/>
                  <a:pt x="16390" y="767692"/>
                </a:cubicBezTo>
                <a:cubicBezTo>
                  <a:pt x="13959" y="755612"/>
                  <a:pt x="10314" y="742323"/>
                  <a:pt x="7883" y="730244"/>
                </a:cubicBezTo>
                <a:close/>
                <a:moveTo>
                  <a:pt x="985" y="668158"/>
                </a:moveTo>
                <a:lnTo>
                  <a:pt x="1241709" y="668158"/>
                </a:lnTo>
                <a:cubicBezTo>
                  <a:pt x="1240494" y="681370"/>
                  <a:pt x="1239279" y="694582"/>
                  <a:pt x="1236849" y="706593"/>
                </a:cubicBezTo>
                <a:cubicBezTo>
                  <a:pt x="1236849" y="706593"/>
                  <a:pt x="1236849" y="706593"/>
                  <a:pt x="5846" y="706593"/>
                </a:cubicBezTo>
                <a:cubicBezTo>
                  <a:pt x="3416" y="694582"/>
                  <a:pt x="2201" y="681370"/>
                  <a:pt x="985" y="668158"/>
                </a:cubicBezTo>
                <a:close/>
                <a:moveTo>
                  <a:pt x="0" y="607058"/>
                </a:moveTo>
                <a:cubicBezTo>
                  <a:pt x="0" y="607058"/>
                  <a:pt x="0" y="607058"/>
                  <a:pt x="1242695" y="607058"/>
                </a:cubicBezTo>
                <a:cubicBezTo>
                  <a:pt x="1242695" y="611986"/>
                  <a:pt x="1242695" y="615681"/>
                  <a:pt x="1242695" y="620609"/>
                </a:cubicBezTo>
                <a:cubicBezTo>
                  <a:pt x="1242695" y="629232"/>
                  <a:pt x="1242695" y="637855"/>
                  <a:pt x="1242695" y="646478"/>
                </a:cubicBezTo>
                <a:cubicBezTo>
                  <a:pt x="1242695" y="646478"/>
                  <a:pt x="1242695" y="646478"/>
                  <a:pt x="0" y="646478"/>
                </a:cubicBezTo>
                <a:cubicBezTo>
                  <a:pt x="0" y="637855"/>
                  <a:pt x="0" y="629232"/>
                  <a:pt x="0" y="620609"/>
                </a:cubicBezTo>
                <a:cubicBezTo>
                  <a:pt x="0" y="615681"/>
                  <a:pt x="0" y="611986"/>
                  <a:pt x="0" y="607058"/>
                </a:cubicBezTo>
                <a:close/>
                <a:moveTo>
                  <a:pt x="3416" y="544973"/>
                </a:moveTo>
                <a:lnTo>
                  <a:pt x="1238063" y="544973"/>
                </a:lnTo>
                <a:cubicBezTo>
                  <a:pt x="1240494" y="558523"/>
                  <a:pt x="1240494" y="570842"/>
                  <a:pt x="1241709" y="584392"/>
                </a:cubicBezTo>
                <a:cubicBezTo>
                  <a:pt x="1241709" y="584392"/>
                  <a:pt x="1241709" y="584392"/>
                  <a:pt x="985" y="584392"/>
                </a:cubicBezTo>
                <a:cubicBezTo>
                  <a:pt x="985" y="570842"/>
                  <a:pt x="2201" y="558523"/>
                  <a:pt x="3416" y="544973"/>
                </a:cubicBezTo>
                <a:close/>
                <a:moveTo>
                  <a:pt x="14185" y="484859"/>
                </a:moveTo>
                <a:lnTo>
                  <a:pt x="1227524" y="484859"/>
                </a:lnTo>
                <a:cubicBezTo>
                  <a:pt x="1229953" y="496869"/>
                  <a:pt x="1232382" y="510081"/>
                  <a:pt x="1234811" y="523293"/>
                </a:cubicBezTo>
                <a:cubicBezTo>
                  <a:pt x="1234811" y="523293"/>
                  <a:pt x="1234811" y="523293"/>
                  <a:pt x="6898" y="523293"/>
                </a:cubicBezTo>
                <a:cubicBezTo>
                  <a:pt x="9327" y="510081"/>
                  <a:pt x="11756" y="496869"/>
                  <a:pt x="14185" y="484859"/>
                </a:cubicBezTo>
                <a:close/>
                <a:moveTo>
                  <a:pt x="31627" y="422773"/>
                </a:moveTo>
                <a:lnTo>
                  <a:pt x="1211068" y="422773"/>
                </a:lnTo>
                <a:cubicBezTo>
                  <a:pt x="1214712" y="435984"/>
                  <a:pt x="1218356" y="447995"/>
                  <a:pt x="1222000" y="461207"/>
                </a:cubicBezTo>
                <a:cubicBezTo>
                  <a:pt x="1222000" y="461207"/>
                  <a:pt x="1222000" y="461207"/>
                  <a:pt x="20695" y="461207"/>
                </a:cubicBezTo>
                <a:cubicBezTo>
                  <a:pt x="23124" y="447995"/>
                  <a:pt x="27983" y="435984"/>
                  <a:pt x="31627" y="422773"/>
                </a:cubicBezTo>
                <a:close/>
                <a:moveTo>
                  <a:pt x="55215" y="361673"/>
                </a:moveTo>
                <a:lnTo>
                  <a:pt x="1185278" y="361673"/>
                </a:lnTo>
                <a:cubicBezTo>
                  <a:pt x="1191354" y="373991"/>
                  <a:pt x="1197429" y="387542"/>
                  <a:pt x="1202290" y="401092"/>
                </a:cubicBezTo>
                <a:cubicBezTo>
                  <a:pt x="1202290" y="401092"/>
                  <a:pt x="1202290" y="401092"/>
                  <a:pt x="39419" y="401092"/>
                </a:cubicBezTo>
                <a:cubicBezTo>
                  <a:pt x="44279" y="387542"/>
                  <a:pt x="49139" y="373991"/>
                  <a:pt x="55215" y="361673"/>
                </a:cubicBezTo>
                <a:close/>
                <a:moveTo>
                  <a:pt x="88874" y="299588"/>
                </a:moveTo>
                <a:lnTo>
                  <a:pt x="1154049" y="299588"/>
                </a:lnTo>
                <a:cubicBezTo>
                  <a:pt x="1161336" y="313138"/>
                  <a:pt x="1168623" y="325457"/>
                  <a:pt x="1174696" y="339007"/>
                </a:cubicBezTo>
                <a:cubicBezTo>
                  <a:pt x="1174696" y="339007"/>
                  <a:pt x="1174696" y="339007"/>
                  <a:pt x="67012" y="339007"/>
                </a:cubicBezTo>
                <a:cubicBezTo>
                  <a:pt x="74300" y="325457"/>
                  <a:pt x="81587" y="313138"/>
                  <a:pt x="88874" y="299588"/>
                </a:cubicBezTo>
                <a:close/>
                <a:moveTo>
                  <a:pt x="131403" y="239473"/>
                </a:moveTo>
                <a:lnTo>
                  <a:pt x="1111291" y="239473"/>
                </a:lnTo>
                <a:cubicBezTo>
                  <a:pt x="1121005" y="251484"/>
                  <a:pt x="1130719" y="264695"/>
                  <a:pt x="1139219" y="277907"/>
                </a:cubicBezTo>
                <a:cubicBezTo>
                  <a:pt x="1139219" y="277907"/>
                  <a:pt x="1139219" y="277907"/>
                  <a:pt x="103476" y="277907"/>
                </a:cubicBezTo>
                <a:cubicBezTo>
                  <a:pt x="111975" y="264695"/>
                  <a:pt x="121689" y="251484"/>
                  <a:pt x="131403" y="239473"/>
                </a:cubicBezTo>
                <a:close/>
                <a:moveTo>
                  <a:pt x="185259" y="178373"/>
                </a:moveTo>
                <a:cubicBezTo>
                  <a:pt x="185259" y="178373"/>
                  <a:pt x="185259" y="178373"/>
                  <a:pt x="1056450" y="178373"/>
                </a:cubicBezTo>
                <a:cubicBezTo>
                  <a:pt x="1068600" y="190453"/>
                  <a:pt x="1080751" y="202533"/>
                  <a:pt x="1092901" y="215821"/>
                </a:cubicBezTo>
                <a:cubicBezTo>
                  <a:pt x="1092901" y="215821"/>
                  <a:pt x="1092901" y="215821"/>
                  <a:pt x="148808" y="215821"/>
                </a:cubicBezTo>
                <a:cubicBezTo>
                  <a:pt x="159743" y="202533"/>
                  <a:pt x="171894" y="190453"/>
                  <a:pt x="185259" y="178373"/>
                </a:cubicBezTo>
                <a:close/>
                <a:moveTo>
                  <a:pt x="257312" y="116288"/>
                </a:moveTo>
                <a:lnTo>
                  <a:pt x="984167" y="116288"/>
                </a:lnTo>
                <a:cubicBezTo>
                  <a:pt x="1001184" y="128606"/>
                  <a:pt x="1016985" y="142157"/>
                  <a:pt x="1032787" y="155707"/>
                </a:cubicBezTo>
                <a:cubicBezTo>
                  <a:pt x="1032787" y="155707"/>
                  <a:pt x="1032787" y="155707"/>
                  <a:pt x="209908" y="155707"/>
                </a:cubicBezTo>
                <a:cubicBezTo>
                  <a:pt x="224494" y="142157"/>
                  <a:pt x="241510" y="128606"/>
                  <a:pt x="257312" y="116288"/>
                </a:cubicBezTo>
                <a:close/>
                <a:moveTo>
                  <a:pt x="363363" y="56173"/>
                </a:moveTo>
                <a:lnTo>
                  <a:pt x="878346" y="56173"/>
                </a:lnTo>
                <a:cubicBezTo>
                  <a:pt x="903852" y="67045"/>
                  <a:pt x="926929" y="79125"/>
                  <a:pt x="950006" y="93621"/>
                </a:cubicBezTo>
                <a:cubicBezTo>
                  <a:pt x="950006" y="93621"/>
                  <a:pt x="950006" y="93621"/>
                  <a:pt x="291703" y="93621"/>
                </a:cubicBezTo>
                <a:cubicBezTo>
                  <a:pt x="314779" y="79125"/>
                  <a:pt x="339071" y="67045"/>
                  <a:pt x="363363" y="56173"/>
                </a:cubicBezTo>
                <a:close/>
                <a:moveTo>
                  <a:pt x="620361" y="0"/>
                </a:moveTo>
                <a:cubicBezTo>
                  <a:pt x="690856" y="0"/>
                  <a:pt x="757705" y="10841"/>
                  <a:pt x="820907" y="32521"/>
                </a:cubicBezTo>
                <a:cubicBezTo>
                  <a:pt x="820907" y="32521"/>
                  <a:pt x="820907" y="32521"/>
                  <a:pt x="419816" y="32521"/>
                </a:cubicBezTo>
                <a:cubicBezTo>
                  <a:pt x="483018" y="10841"/>
                  <a:pt x="551082" y="0"/>
                  <a:pt x="62036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37" name="Text 34"/>
          <p:cNvSpPr/>
          <p:nvPr/>
        </p:nvSpPr>
        <p:spPr>
          <a:xfrm rot="15060000">
            <a:off x="5186045" y="3797935"/>
            <a:ext cx="1242695" cy="124269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 rot="6540000">
            <a:off x="4919345" y="-12700"/>
            <a:ext cx="1242695" cy="1242695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39" name="Text 36"/>
          <p:cNvSpPr/>
          <p:nvPr/>
        </p:nvSpPr>
        <p:spPr>
          <a:xfrm rot="6540000">
            <a:off x="4919345" y="-12700"/>
            <a:ext cx="1242695" cy="124269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 flipH="1">
            <a:off x="4810125" y="6247130"/>
            <a:ext cx="6551930" cy="0"/>
          </a:xfrm>
          <a:prstGeom prst="line">
            <a:avLst/>
          </a:prstGeom>
          <a:noFill/>
          <a:ln w="1270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41" name="Shape 38"/>
          <p:cNvSpPr/>
          <p:nvPr/>
        </p:nvSpPr>
        <p:spPr>
          <a:xfrm rot="16200000" flipH="1">
            <a:off x="11779309" y="6167814"/>
            <a:ext cx="222250" cy="158631"/>
          </a:xfrm>
          <a:prstGeom prst="triangle">
            <a:avLst/>
          </a:prstGeom>
          <a:solidFill>
            <a:srgbClr val="004CC0"/>
          </a:solidFill>
        </p:spPr>
      </p:sp>
      <p:sp>
        <p:nvSpPr>
          <p:cNvPr id="42" name="Text 39"/>
          <p:cNvSpPr/>
          <p:nvPr/>
        </p:nvSpPr>
        <p:spPr>
          <a:xfrm rot="16200000">
            <a:off x="11779309" y="6167814"/>
            <a:ext cx="222250" cy="1586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 rot="16200000" flipH="1">
            <a:off x="11560751" y="6167814"/>
            <a:ext cx="222250" cy="158631"/>
          </a:xfrm>
          <a:prstGeom prst="triangle">
            <a:avLst/>
          </a:prstGeom>
          <a:solidFill>
            <a:srgbClr val="004CC0"/>
          </a:solidFill>
        </p:spPr>
      </p:sp>
      <p:sp>
        <p:nvSpPr>
          <p:cNvPr id="44" name="Text 41"/>
          <p:cNvSpPr/>
          <p:nvPr/>
        </p:nvSpPr>
        <p:spPr>
          <a:xfrm rot="16200000">
            <a:off x="11560751" y="6167814"/>
            <a:ext cx="222250" cy="158631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7019290" y="1320165"/>
            <a:ext cx="5172710" cy="39878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8" name="Image 2" descr="https://kimi-img.moonshot.cn/pub/slides/slides_tmpl/image/25-06-01-00:18:56-d0tins475iks2gau4hv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880" y="-8890"/>
            <a:ext cx="1739900" cy="1409700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1106805" y="4304665"/>
            <a:ext cx="429514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小组成员：毕喜舒</a:t>
            </a:r>
            <a:r>
              <a:rPr lang="en-US" altLang="zh-CN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马永媛</a:t>
            </a:r>
            <a:r>
              <a:rPr lang="en-US" altLang="zh-CN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 </a:t>
            </a:r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刘周康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236345" y="3829685"/>
            <a:ext cx="26377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zh-CN" altLang="en-US" sz="2000" b="1" dirty="0">
                <a:solidFill>
                  <a:schemeClr val="bg1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指导教师：任怡 赵欣</a:t>
            </a:r>
            <a:endParaRPr lang="zh-CN" altLang="en-US" sz="2000" b="1" dirty="0">
              <a:solidFill>
                <a:schemeClr val="bg1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070725" y="5737225"/>
            <a:ext cx="42913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buClrTx/>
              <a:buSzTx/>
              <a:buFontTx/>
            </a:pPr>
            <a:r>
              <a:rPr lang="en-US" sz="2000" b="1" dirty="0">
                <a:solidFill>
                  <a:srgbClr val="000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参赛队编号：T202590002995558</a:t>
            </a:r>
            <a:endParaRPr lang="en-US" sz="2000" b="1" dirty="0">
              <a:solidFill>
                <a:srgbClr val="000000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>
            <p:custDataLst>
              <p:tags r:id="rId1"/>
            </p:custDataLst>
          </p:nvPr>
        </p:nvSpPr>
        <p:spPr>
          <a:xfrm flipH="1" flipV="1">
            <a:off x="6171957" y="1422400"/>
            <a:ext cx="5348515" cy="4749800"/>
          </a:xfrm>
          <a:prstGeom prst="round2DiagRect">
            <a:avLst/>
          </a:prstGeom>
          <a:solidFill>
            <a:srgbClr val="1D3EBF"/>
          </a:solidFill>
        </p:spPr>
      </p:sp>
      <p:sp>
        <p:nvSpPr>
          <p:cNvPr id="8" name="Text 6"/>
          <p:cNvSpPr/>
          <p:nvPr/>
        </p:nvSpPr>
        <p:spPr>
          <a:xfrm>
            <a:off x="6171957" y="1422400"/>
            <a:ext cx="5348515" cy="47498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>
            <p:custDataLst>
              <p:tags r:id="rId2"/>
            </p:custDataLst>
          </p:nvPr>
        </p:nvSpPr>
        <p:spPr>
          <a:xfrm flipV="1">
            <a:off x="671527" y="1422400"/>
            <a:ext cx="5348515" cy="4749800"/>
          </a:xfrm>
          <a:prstGeom prst="round2DiagRect">
            <a:avLst/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71527" y="1422400"/>
            <a:ext cx="5348515" cy="47498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9"/>
          <p:cNvSpPr/>
          <p:nvPr>
            <p:custDataLst>
              <p:tags r:id="rId3"/>
            </p:custDataLst>
          </p:nvPr>
        </p:nvSpPr>
        <p:spPr>
          <a:xfrm>
            <a:off x="1080309" y="2894305"/>
            <a:ext cx="4215624" cy="1198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实现基于统计的阈值检测算法，开发规则引擎，完成异常进程检测、端口扫描检测等基础功能。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2" name="Text 10"/>
          <p:cNvSpPr/>
          <p:nvPr>
            <p:custDataLst>
              <p:tags r:id="rId4"/>
            </p:custDataLst>
          </p:nvPr>
        </p:nvSpPr>
        <p:spPr>
          <a:xfrm>
            <a:off x="1044961" y="1958629"/>
            <a:ext cx="4285712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基线算法实现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3" name="Text 11"/>
          <p:cNvSpPr/>
          <p:nvPr>
            <p:custDataLst>
              <p:tags r:id="rId5"/>
            </p:custDataLst>
          </p:nvPr>
        </p:nvSpPr>
        <p:spPr>
          <a:xfrm>
            <a:off x="6799472" y="2894305"/>
            <a:ext cx="4215624" cy="1198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完成特征工程，从原始事件提取时序特征；使用sklearn实现孤立森林模型训练，初步完成模型部署。</a:t>
            </a:r>
            <a:endParaRPr lang="en-US" sz="2000" b="1" dirty="0">
              <a:solidFill>
                <a:srgbClr val="FFFFFF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4" name="Text 12"/>
          <p:cNvSpPr/>
          <p:nvPr>
            <p:custDataLst>
              <p:tags r:id="rId6"/>
            </p:custDataLst>
          </p:nvPr>
        </p:nvSpPr>
        <p:spPr>
          <a:xfrm>
            <a:off x="6729384" y="1958629"/>
            <a:ext cx="4285712" cy="5219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机器学习模块开发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阶段三：异常检测算法开发（3-4周）</a:t>
            </a: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（已完成）</a:t>
            </a:r>
            <a:endParaRPr lang="zh-CN" alt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3"/>
          <p:cNvSpPr/>
          <p:nvPr>
            <p:custDataLst>
              <p:tags r:id="rId1"/>
            </p:custDataLst>
          </p:nvPr>
        </p:nvSpPr>
        <p:spPr>
          <a:xfrm>
            <a:off x="754380" y="1380490"/>
            <a:ext cx="10683240" cy="2026285"/>
          </a:xfrm>
          <a:prstGeom prst="round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  <p:txBody>
          <a:bodyPr/>
          <a:p>
            <a:endParaRPr lang="zh-CN" altLang="en-US"/>
          </a:p>
        </p:txBody>
      </p:sp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8" name="Text 6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0" name="Text 8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2" name="Text 10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55040" y="1534795"/>
            <a:ext cx="1676400" cy="16764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54380" y="1386205"/>
            <a:ext cx="10683240" cy="202628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5"/>
          <p:cNvSpPr/>
          <p:nvPr>
            <p:custDataLst>
              <p:tags r:id="rId2"/>
            </p:custDataLst>
          </p:nvPr>
        </p:nvSpPr>
        <p:spPr>
          <a:xfrm>
            <a:off x="4291330" y="2134235"/>
            <a:ext cx="6786245" cy="8299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zh-CN" alt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使用</a:t>
            </a:r>
            <a:r>
              <a:rPr lang="en-US" altLang="zh-CN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Prometheus</a:t>
            </a:r>
            <a:r>
              <a:rPr lang="zh-CN" alt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抓取数据，对数据实施实时监控与故障诊断，将分散的系统指标转化为可追溯的时间序列数据</a:t>
            </a: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5" name="Shape 21"/>
          <p:cNvSpPr/>
          <p:nvPr>
            <p:custDataLst>
              <p:tags r:id="rId3"/>
            </p:custDataLst>
          </p:nvPr>
        </p:nvSpPr>
        <p:spPr>
          <a:xfrm>
            <a:off x="754380" y="3753485"/>
            <a:ext cx="10683240" cy="2026285"/>
          </a:xfrm>
          <a:prstGeom prst="round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26" name="Text 22"/>
          <p:cNvSpPr/>
          <p:nvPr/>
        </p:nvSpPr>
        <p:spPr>
          <a:xfrm>
            <a:off x="754380" y="3753485"/>
            <a:ext cx="10683240" cy="202628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7" name="Text 23"/>
          <p:cNvSpPr/>
          <p:nvPr>
            <p:custDataLst>
              <p:tags r:id="rId4"/>
            </p:custDataLst>
          </p:nvPr>
        </p:nvSpPr>
        <p:spPr>
          <a:xfrm>
            <a:off x="4291330" y="4528820"/>
            <a:ext cx="6786245" cy="8299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使用Grafana搭建监控仪表盘，设计集群概览、容器实例详情、异常事件时间线等展示维度</a:t>
            </a:r>
            <a:r>
              <a:rPr lang="zh-CN" alt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  <a:sym typeface="+mn-ea"/>
              </a:rPr>
              <a:t>。</a:t>
            </a:r>
            <a:endParaRPr lang="zh-CN" altLang="en-US" sz="1600" b="1" dirty="0">
              <a:solidFill>
                <a:srgbClr val="333333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  <a:sym typeface="+mn-ea"/>
            </a:endParaRPr>
          </a:p>
        </p:txBody>
      </p:sp>
      <p:sp>
        <p:nvSpPr>
          <p:cNvPr id="28" name="Text 24"/>
          <p:cNvSpPr/>
          <p:nvPr>
            <p:custDataLst>
              <p:tags r:id="rId5"/>
            </p:custDataLst>
          </p:nvPr>
        </p:nvSpPr>
        <p:spPr>
          <a:xfrm>
            <a:off x="4290695" y="4085590"/>
            <a:ext cx="6706235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  <a:sym typeface="+mn-ea"/>
              </a:rPr>
              <a:t>数据看板开发</a:t>
            </a:r>
            <a:endParaRPr lang="en-US" sz="2400" b="1" dirty="0">
              <a:solidFill>
                <a:srgbClr val="1D3EB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  <a:sym typeface="+mn-ea"/>
            </a:endParaRPr>
          </a:p>
        </p:txBody>
      </p:sp>
      <p:sp>
        <p:nvSpPr>
          <p:cNvPr id="31" name="Text 27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阶段四：可视化系统集成（1-2周）</a:t>
            </a: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（已完成）</a:t>
            </a:r>
            <a:endParaRPr lang="zh-CN" alt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33" name="Text 24"/>
          <p:cNvSpPr/>
          <p:nvPr>
            <p:custDataLst>
              <p:tags r:id="rId6"/>
            </p:custDataLst>
          </p:nvPr>
        </p:nvSpPr>
        <p:spPr>
          <a:xfrm>
            <a:off x="4291330" y="1678940"/>
            <a:ext cx="6832600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just">
              <a:lnSpc>
                <a:spcPct val="100000"/>
              </a:lnSpc>
              <a:buNone/>
            </a:pPr>
            <a:r>
              <a:rPr lang="zh-CN" altLang="en-US" sz="24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  <a:sym typeface="+mn-ea"/>
              </a:rPr>
              <a:t>数据抓取监控</a:t>
            </a:r>
            <a:endParaRPr lang="zh-CN" altLang="en-US" sz="2400" b="1" dirty="0">
              <a:solidFill>
                <a:srgbClr val="1D3EB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  <a:sym typeface="+mn-ea"/>
            </a:endParaRPr>
          </a:p>
        </p:txBody>
      </p:sp>
      <p:pic>
        <p:nvPicPr>
          <p:cNvPr id="34" name="图片 33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955040" y="1541145"/>
            <a:ext cx="3169285" cy="1713865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1555" y="3949065"/>
            <a:ext cx="3131820" cy="15970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25-d0tio3c75iks2gau4i70.png"/>
          <p:cNvPicPr>
            <a:picLocks noChangeAspect="1"/>
          </p:cNvPicPr>
          <p:nvPr/>
        </p:nvPicPr>
        <p:blipFill>
          <a:blip r:embed="rId1"/>
          <a:srcRect l="32" r="32"/>
          <a:stretch>
            <a:fillRect/>
          </a:stretch>
        </p:blipFill>
        <p:spPr>
          <a:xfrm>
            <a:off x="7287895" y="-6350"/>
            <a:ext cx="4904105" cy="686435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 flipH="1" flipV="1">
            <a:off x="7287895" y="-6350"/>
            <a:ext cx="4884420" cy="6858000"/>
          </a:xfrm>
          <a:prstGeom prst="round1Rect">
            <a:avLst>
              <a:gd name="adj" fmla="val 22282"/>
            </a:avLst>
          </a:prstGeom>
          <a:solidFill>
            <a:srgbClr val="8496B0">
              <a:alpha val="20000"/>
            </a:srgbClr>
          </a:solidFill>
        </p:spPr>
      </p:sp>
      <p:sp>
        <p:nvSpPr>
          <p:cNvPr id="9" name="Text 6"/>
          <p:cNvSpPr/>
          <p:nvPr/>
        </p:nvSpPr>
        <p:spPr>
          <a:xfrm>
            <a:off x="7287895" y="-6350"/>
            <a:ext cx="4884420" cy="6858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 flipV="1">
            <a:off x="-1905" y="0"/>
            <a:ext cx="7306945" cy="6858000"/>
          </a:xfrm>
          <a:prstGeom prst="round1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1" name="Text 8"/>
          <p:cNvSpPr/>
          <p:nvPr/>
        </p:nvSpPr>
        <p:spPr>
          <a:xfrm>
            <a:off x="-1905" y="0"/>
            <a:ext cx="7306945" cy="6858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3" name="Text 10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5" name="Text 12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7" name="Text 14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阶段五：扩展功能开发（2-3周）</a:t>
            </a:r>
            <a:endParaRPr 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19" name="Shape 16"/>
          <p:cNvSpPr/>
          <p:nvPr/>
        </p:nvSpPr>
        <p:spPr>
          <a:xfrm flipH="1">
            <a:off x="6159661" y="5695950"/>
            <a:ext cx="2279328" cy="1162050"/>
          </a:xfrm>
          <a:custGeom>
            <a:avLst/>
            <a:gdLst/>
            <a:ahLst/>
            <a:cxnLst/>
            <a:rect l="l" t="t" r="r" b="b"/>
            <a:pathLst>
              <a:path w="2279328" h="1162050">
                <a:moveTo>
                  <a:pt x="2279328" y="1150620"/>
                </a:moveTo>
                <a:cubicBezTo>
                  <a:pt x="1688697" y="1161415"/>
                  <a:pt x="1119024" y="480060"/>
                  <a:pt x="1139982" y="0"/>
                </a:cubicBezTo>
                <a:cubicBezTo>
                  <a:pt x="1150143" y="607060"/>
                  <a:pt x="506800" y="1145540"/>
                  <a:pt x="0" y="1150620"/>
                </a:cubicBezTo>
                <a:cubicBezTo>
                  <a:pt x="49537" y="1149985"/>
                  <a:pt x="99074" y="1153795"/>
                  <a:pt x="147975" y="1162050"/>
                </a:cubicBezTo>
                <a:lnTo>
                  <a:pt x="2161837" y="1162050"/>
                </a:lnTo>
                <a:cubicBezTo>
                  <a:pt x="2201847" y="1155065"/>
                  <a:pt x="2241223" y="1151255"/>
                  <a:pt x="2279328" y="1150620"/>
                </a:cubicBezTo>
                <a:close/>
              </a:path>
            </a:pathLst>
          </a:custGeom>
          <a:solidFill>
            <a:srgbClr val="004CC0"/>
          </a:solidFill>
        </p:spPr>
      </p:sp>
      <p:sp>
        <p:nvSpPr>
          <p:cNvPr id="20" name="Text 17"/>
          <p:cNvSpPr/>
          <p:nvPr/>
        </p:nvSpPr>
        <p:spPr>
          <a:xfrm>
            <a:off x="6159661" y="5695950"/>
            <a:ext cx="2279328" cy="116205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flipH="1">
            <a:off x="11388725" y="422910"/>
            <a:ext cx="614680" cy="575310"/>
          </a:xfrm>
          <a:custGeom>
            <a:avLst/>
            <a:gdLst/>
            <a:ahLst/>
            <a:cxnLst/>
            <a:rect l="l" t="t" r="r" b="b"/>
            <a:pathLst>
              <a:path w="614680" h="575310">
                <a:moveTo>
                  <a:pt x="614680" y="287655"/>
                </a:moveTo>
                <a:lnTo>
                  <a:pt x="606766" y="287655"/>
                </a:lnTo>
                <a:lnTo>
                  <a:pt x="598851" y="287655"/>
                </a:lnTo>
                <a:lnTo>
                  <a:pt x="592256" y="287655"/>
                </a:lnTo>
                <a:lnTo>
                  <a:pt x="592256" y="287655"/>
                </a:lnTo>
                <a:lnTo>
                  <a:pt x="600170" y="287655"/>
                </a:lnTo>
                <a:lnTo>
                  <a:pt x="606766" y="287655"/>
                </a:lnTo>
                <a:lnTo>
                  <a:pt x="614680" y="287655"/>
                </a:lnTo>
                <a:close/>
                <a:moveTo>
                  <a:pt x="592256" y="287655"/>
                </a:moveTo>
                <a:cubicBezTo>
                  <a:pt x="444522" y="290294"/>
                  <a:pt x="302064" y="120076"/>
                  <a:pt x="307340" y="0"/>
                </a:cubicBezTo>
                <a:cubicBezTo>
                  <a:pt x="309978" y="151745"/>
                  <a:pt x="149053" y="286335"/>
                  <a:pt x="22424" y="287655"/>
                </a:cubicBezTo>
                <a:cubicBezTo>
                  <a:pt x="170158" y="285016"/>
                  <a:pt x="312616" y="455234"/>
                  <a:pt x="307340" y="575310"/>
                </a:cubicBezTo>
                <a:cubicBezTo>
                  <a:pt x="304702" y="424885"/>
                  <a:pt x="465627" y="290294"/>
                  <a:pt x="592256" y="287655"/>
                </a:cubicBezTo>
                <a:close/>
                <a:moveTo>
                  <a:pt x="22424" y="287655"/>
                </a:moveTo>
                <a:lnTo>
                  <a:pt x="21105" y="287655"/>
                </a:lnTo>
                <a:lnTo>
                  <a:pt x="14510" y="287655"/>
                </a:lnTo>
                <a:lnTo>
                  <a:pt x="6595" y="287655"/>
                </a:lnTo>
                <a:lnTo>
                  <a:pt x="0" y="287655"/>
                </a:lnTo>
                <a:lnTo>
                  <a:pt x="7914" y="287655"/>
                </a:lnTo>
                <a:lnTo>
                  <a:pt x="15829" y="287655"/>
                </a:lnTo>
                <a:lnTo>
                  <a:pt x="22424" y="287655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2" name="Text 19"/>
          <p:cNvSpPr/>
          <p:nvPr/>
        </p:nvSpPr>
        <p:spPr>
          <a:xfrm>
            <a:off x="11388725" y="422910"/>
            <a:ext cx="614680" cy="57531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flipH="1">
            <a:off x="11549380" y="5598160"/>
            <a:ext cx="293370" cy="274955"/>
          </a:xfrm>
          <a:custGeom>
            <a:avLst/>
            <a:gdLst/>
            <a:ahLst/>
            <a:cxnLst/>
            <a:rect l="l" t="t" r="r" b="b"/>
            <a:pathLst>
              <a:path w="293370" h="274955">
                <a:moveTo>
                  <a:pt x="293370" y="137478"/>
                </a:moveTo>
                <a:lnTo>
                  <a:pt x="289593" y="137478"/>
                </a:lnTo>
                <a:lnTo>
                  <a:pt x="285815" y="137478"/>
                </a:lnTo>
                <a:lnTo>
                  <a:pt x="282668" y="137478"/>
                </a:lnTo>
                <a:lnTo>
                  <a:pt x="282668" y="137478"/>
                </a:lnTo>
                <a:lnTo>
                  <a:pt x="286445" y="137478"/>
                </a:lnTo>
                <a:lnTo>
                  <a:pt x="289593" y="137478"/>
                </a:lnTo>
                <a:lnTo>
                  <a:pt x="293370" y="137478"/>
                </a:lnTo>
                <a:close/>
                <a:moveTo>
                  <a:pt x="282668" y="137478"/>
                </a:moveTo>
                <a:cubicBezTo>
                  <a:pt x="212158" y="138739"/>
                  <a:pt x="144167" y="57387"/>
                  <a:pt x="146685" y="0"/>
                </a:cubicBezTo>
                <a:cubicBezTo>
                  <a:pt x="147944" y="72523"/>
                  <a:pt x="71139" y="136847"/>
                  <a:pt x="10702" y="137478"/>
                </a:cubicBezTo>
                <a:cubicBezTo>
                  <a:pt x="81212" y="136216"/>
                  <a:pt x="149203" y="217568"/>
                  <a:pt x="146685" y="274955"/>
                </a:cubicBezTo>
                <a:cubicBezTo>
                  <a:pt x="145426" y="203063"/>
                  <a:pt x="222231" y="138739"/>
                  <a:pt x="282668" y="137478"/>
                </a:cubicBezTo>
                <a:close/>
                <a:moveTo>
                  <a:pt x="10702" y="137478"/>
                </a:moveTo>
                <a:lnTo>
                  <a:pt x="10073" y="137478"/>
                </a:lnTo>
                <a:lnTo>
                  <a:pt x="6925" y="137478"/>
                </a:lnTo>
                <a:lnTo>
                  <a:pt x="3148" y="137478"/>
                </a:lnTo>
                <a:lnTo>
                  <a:pt x="0" y="137478"/>
                </a:lnTo>
                <a:lnTo>
                  <a:pt x="3777" y="137478"/>
                </a:lnTo>
                <a:lnTo>
                  <a:pt x="7555" y="137478"/>
                </a:lnTo>
                <a:lnTo>
                  <a:pt x="10702" y="13747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4" name="Text 21"/>
          <p:cNvSpPr/>
          <p:nvPr/>
        </p:nvSpPr>
        <p:spPr>
          <a:xfrm>
            <a:off x="11549380" y="5598160"/>
            <a:ext cx="293370" cy="2749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 flipH="1">
            <a:off x="11549380" y="6125210"/>
            <a:ext cx="293370" cy="274955"/>
          </a:xfrm>
          <a:custGeom>
            <a:avLst/>
            <a:gdLst/>
            <a:ahLst/>
            <a:cxnLst/>
            <a:rect l="l" t="t" r="r" b="b"/>
            <a:pathLst>
              <a:path w="293370" h="274955">
                <a:moveTo>
                  <a:pt x="293370" y="137478"/>
                </a:moveTo>
                <a:lnTo>
                  <a:pt x="289593" y="137478"/>
                </a:lnTo>
                <a:lnTo>
                  <a:pt x="285815" y="137478"/>
                </a:lnTo>
                <a:lnTo>
                  <a:pt x="282668" y="137478"/>
                </a:lnTo>
                <a:lnTo>
                  <a:pt x="282668" y="137478"/>
                </a:lnTo>
                <a:lnTo>
                  <a:pt x="286445" y="137478"/>
                </a:lnTo>
                <a:lnTo>
                  <a:pt x="289593" y="137478"/>
                </a:lnTo>
                <a:lnTo>
                  <a:pt x="293370" y="137478"/>
                </a:lnTo>
                <a:close/>
                <a:moveTo>
                  <a:pt x="282668" y="137478"/>
                </a:moveTo>
                <a:cubicBezTo>
                  <a:pt x="212158" y="138739"/>
                  <a:pt x="144167" y="57387"/>
                  <a:pt x="146685" y="0"/>
                </a:cubicBezTo>
                <a:cubicBezTo>
                  <a:pt x="147944" y="72523"/>
                  <a:pt x="71139" y="136847"/>
                  <a:pt x="10702" y="137478"/>
                </a:cubicBezTo>
                <a:cubicBezTo>
                  <a:pt x="81212" y="136216"/>
                  <a:pt x="149203" y="217568"/>
                  <a:pt x="146685" y="274955"/>
                </a:cubicBezTo>
                <a:cubicBezTo>
                  <a:pt x="145426" y="203063"/>
                  <a:pt x="222231" y="138739"/>
                  <a:pt x="282668" y="137478"/>
                </a:cubicBezTo>
                <a:close/>
                <a:moveTo>
                  <a:pt x="10702" y="137478"/>
                </a:moveTo>
                <a:lnTo>
                  <a:pt x="10073" y="137478"/>
                </a:lnTo>
                <a:lnTo>
                  <a:pt x="6925" y="137478"/>
                </a:lnTo>
                <a:lnTo>
                  <a:pt x="3148" y="137478"/>
                </a:lnTo>
                <a:lnTo>
                  <a:pt x="0" y="137478"/>
                </a:lnTo>
                <a:lnTo>
                  <a:pt x="3777" y="137478"/>
                </a:lnTo>
                <a:lnTo>
                  <a:pt x="7555" y="137478"/>
                </a:lnTo>
                <a:lnTo>
                  <a:pt x="10702" y="13747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6" name="Text 23"/>
          <p:cNvSpPr/>
          <p:nvPr/>
        </p:nvSpPr>
        <p:spPr>
          <a:xfrm>
            <a:off x="11549380" y="6125210"/>
            <a:ext cx="293370" cy="2749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 flipH="1">
            <a:off x="11549380" y="5071110"/>
            <a:ext cx="293370" cy="274955"/>
          </a:xfrm>
          <a:custGeom>
            <a:avLst/>
            <a:gdLst/>
            <a:ahLst/>
            <a:cxnLst/>
            <a:rect l="l" t="t" r="r" b="b"/>
            <a:pathLst>
              <a:path w="293370" h="274955">
                <a:moveTo>
                  <a:pt x="293370" y="137478"/>
                </a:moveTo>
                <a:lnTo>
                  <a:pt x="289593" y="137478"/>
                </a:lnTo>
                <a:lnTo>
                  <a:pt x="285815" y="137478"/>
                </a:lnTo>
                <a:lnTo>
                  <a:pt x="282668" y="137478"/>
                </a:lnTo>
                <a:lnTo>
                  <a:pt x="282668" y="137478"/>
                </a:lnTo>
                <a:lnTo>
                  <a:pt x="286445" y="137478"/>
                </a:lnTo>
                <a:lnTo>
                  <a:pt x="289593" y="137478"/>
                </a:lnTo>
                <a:lnTo>
                  <a:pt x="293370" y="137478"/>
                </a:lnTo>
                <a:close/>
                <a:moveTo>
                  <a:pt x="282668" y="137478"/>
                </a:moveTo>
                <a:cubicBezTo>
                  <a:pt x="212158" y="138739"/>
                  <a:pt x="144167" y="57387"/>
                  <a:pt x="146685" y="0"/>
                </a:cubicBezTo>
                <a:cubicBezTo>
                  <a:pt x="147944" y="72523"/>
                  <a:pt x="71139" y="136847"/>
                  <a:pt x="10702" y="137478"/>
                </a:cubicBezTo>
                <a:cubicBezTo>
                  <a:pt x="81212" y="136216"/>
                  <a:pt x="149203" y="217568"/>
                  <a:pt x="146685" y="274955"/>
                </a:cubicBezTo>
                <a:cubicBezTo>
                  <a:pt x="145426" y="203063"/>
                  <a:pt x="222231" y="138739"/>
                  <a:pt x="282668" y="137478"/>
                </a:cubicBezTo>
                <a:close/>
                <a:moveTo>
                  <a:pt x="10702" y="137478"/>
                </a:moveTo>
                <a:lnTo>
                  <a:pt x="10073" y="137478"/>
                </a:lnTo>
                <a:lnTo>
                  <a:pt x="6925" y="137478"/>
                </a:lnTo>
                <a:lnTo>
                  <a:pt x="3148" y="137478"/>
                </a:lnTo>
                <a:lnTo>
                  <a:pt x="0" y="137478"/>
                </a:lnTo>
                <a:lnTo>
                  <a:pt x="3777" y="137478"/>
                </a:lnTo>
                <a:lnTo>
                  <a:pt x="7555" y="137478"/>
                </a:lnTo>
                <a:lnTo>
                  <a:pt x="10702" y="13747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8" name="Text 25"/>
          <p:cNvSpPr/>
          <p:nvPr/>
        </p:nvSpPr>
        <p:spPr>
          <a:xfrm>
            <a:off x="11549380" y="5071110"/>
            <a:ext cx="293370" cy="2749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11696065" y="1156335"/>
            <a:ext cx="0" cy="360000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30" name="Text 27"/>
          <p:cNvSpPr/>
          <p:nvPr/>
        </p:nvSpPr>
        <p:spPr>
          <a:xfrm>
            <a:off x="684530" y="1990090"/>
            <a:ext cx="6149975" cy="8102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just">
              <a:lnSpc>
                <a:spcPct val="130000"/>
              </a:lnSpc>
              <a:buNone/>
            </a:pPr>
            <a:r>
              <a:rPr lang="en-US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设计基准测试场景，开发性能对比工具，评估不同采集工具及检测算法的性能表现。</a:t>
            </a:r>
            <a:endParaRPr lang="en-US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pic>
        <p:nvPicPr>
          <p:cNvPr id="31" name="Image 1" descr="https://kimi-img.moonshot.cn/pub/slides/slides_tmpl/image/25-06-01-00:19:21-d0tio2c75iks2gau4i60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4530" y="1392059"/>
            <a:ext cx="6019800" cy="546100"/>
          </a:xfrm>
          <a:prstGeom prst="rect">
            <a:avLst/>
          </a:prstGeom>
        </p:spPr>
      </p:pic>
      <p:sp>
        <p:nvSpPr>
          <p:cNvPr id="32" name="Text 28"/>
          <p:cNvSpPr/>
          <p:nvPr/>
        </p:nvSpPr>
        <p:spPr>
          <a:xfrm>
            <a:off x="684530" y="1417320"/>
            <a:ext cx="5901055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性能比较框架设计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33" name="Text 29"/>
          <p:cNvSpPr/>
          <p:nvPr/>
        </p:nvSpPr>
        <p:spPr>
          <a:xfrm>
            <a:off x="781050" y="4433570"/>
            <a:ext cx="6149975" cy="730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集成Kubernetes API，实现异常容器自动隔离；开发补救策略引擎，提供分级响应机制。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pic>
        <p:nvPicPr>
          <p:cNvPr id="34" name="Image 2" descr="https://kimi-img.moonshot.cn/pub/slides/slides_tmpl/image/25-06-01-00:19:25-d0tio3c75iks2gau4i6g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79146" y="3830954"/>
            <a:ext cx="6032500" cy="546100"/>
          </a:xfrm>
          <a:prstGeom prst="rect">
            <a:avLst/>
          </a:prstGeom>
        </p:spPr>
      </p:pic>
      <p:sp>
        <p:nvSpPr>
          <p:cNvPr id="35" name="Text 30"/>
          <p:cNvSpPr/>
          <p:nvPr/>
        </p:nvSpPr>
        <p:spPr>
          <a:xfrm>
            <a:off x="781050" y="3860800"/>
            <a:ext cx="5901055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自愈能力实现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36" name="Shape 31"/>
          <p:cNvSpPr/>
          <p:nvPr/>
        </p:nvSpPr>
        <p:spPr>
          <a:xfrm flipH="1" flipV="1">
            <a:off x="11056781" y="0"/>
            <a:ext cx="1135219" cy="1058229"/>
          </a:xfrm>
          <a:custGeom>
            <a:avLst/>
            <a:gdLst/>
            <a:ahLst/>
            <a:cxnLst/>
            <a:rect l="l" t="t" r="r" b="b"/>
            <a:pathLst>
              <a:path w="1135219" h="1058229">
                <a:moveTo>
                  <a:pt x="1135219" y="1046802"/>
                </a:moveTo>
                <a:cubicBezTo>
                  <a:pt x="586022" y="1056325"/>
                  <a:pt x="55237" y="468490"/>
                  <a:pt x="0" y="0"/>
                </a:cubicBezTo>
                <a:lnTo>
                  <a:pt x="0" y="1058229"/>
                </a:lnTo>
                <a:lnTo>
                  <a:pt x="1017761" y="1058229"/>
                </a:lnTo>
                <a:cubicBezTo>
                  <a:pt x="1057760" y="1051246"/>
                  <a:pt x="1097124" y="1047437"/>
                  <a:pt x="1135219" y="1046802"/>
                </a:cubicBezTo>
                <a:close/>
              </a:path>
            </a:pathLst>
          </a:custGeom>
          <a:solidFill>
            <a:srgbClr val="004CC0"/>
          </a:solidFill>
        </p:spPr>
      </p:sp>
      <p:sp>
        <p:nvSpPr>
          <p:cNvPr id="37" name="Text 32"/>
          <p:cNvSpPr/>
          <p:nvPr/>
        </p:nvSpPr>
        <p:spPr>
          <a:xfrm>
            <a:off x="11056781" y="0"/>
            <a:ext cx="1135219" cy="1058229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93750" y="1744980"/>
            <a:ext cx="5769610" cy="4038600"/>
          </a:xfrm>
          <a:prstGeom prst="round2DiagRect">
            <a:avLst/>
          </a:prstGeom>
          <a:solidFill>
            <a:srgbClr val="004CC0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93750" y="1744980"/>
            <a:ext cx="5769610" cy="4038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920750" y="1871980"/>
            <a:ext cx="5769610" cy="4038600"/>
          </a:xfrm>
          <a:prstGeom prst="round2DiagRect">
            <a:avLst/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20750" y="1871980"/>
            <a:ext cx="5769610" cy="4038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2" name="Text 10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4" name="Text 12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6" name="Text 14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 flipH="1" flipV="1">
            <a:off x="7307580" y="0"/>
            <a:ext cx="4884420" cy="6858000"/>
          </a:xfrm>
          <a:prstGeom prst="round1Rect">
            <a:avLst/>
          </a:prstGeom>
          <a:solidFill>
            <a:srgbClr val="004CC0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307580" y="0"/>
            <a:ext cx="4884420" cy="6858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95705" y="3272790"/>
            <a:ext cx="5215890" cy="8102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just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使用k6工具模拟高并发容器场景，进行72小时稳定性测试，确保系统在高负载下的稳定运行。</a:t>
            </a:r>
            <a:endParaRPr lang="en-US" sz="1800" b="1" dirty="0">
              <a:solidFill>
                <a:srgbClr val="333333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1195388" y="2172018"/>
            <a:ext cx="5216400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全链路压力测试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7773670" y="2154555"/>
            <a:ext cx="3424555" cy="11703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just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增加eBPF程序验证机制，实现权限分级控制，提升系统整体安全性。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773670" y="1155700"/>
            <a:ext cx="3424555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安全加固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1195705" y="3183255"/>
            <a:ext cx="5215890" cy="0"/>
          </a:xfrm>
          <a:prstGeom prst="line">
            <a:avLst/>
          </a:prstGeom>
          <a:noFill/>
          <a:ln w="1270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24" name="Shape 22"/>
          <p:cNvSpPr/>
          <p:nvPr/>
        </p:nvSpPr>
        <p:spPr>
          <a:xfrm>
            <a:off x="1195705" y="3145155"/>
            <a:ext cx="543560" cy="76200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25" name="Text 23"/>
          <p:cNvSpPr/>
          <p:nvPr/>
        </p:nvSpPr>
        <p:spPr>
          <a:xfrm>
            <a:off x="1195705" y="3145155"/>
            <a:ext cx="543560" cy="76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 flipH="1">
            <a:off x="11388725" y="422910"/>
            <a:ext cx="614680" cy="575310"/>
          </a:xfrm>
          <a:custGeom>
            <a:avLst/>
            <a:gdLst/>
            <a:ahLst/>
            <a:cxnLst/>
            <a:rect l="l" t="t" r="r" b="b"/>
            <a:pathLst>
              <a:path w="614680" h="575310">
                <a:moveTo>
                  <a:pt x="614680" y="287655"/>
                </a:moveTo>
                <a:lnTo>
                  <a:pt x="606766" y="287655"/>
                </a:lnTo>
                <a:lnTo>
                  <a:pt x="598851" y="287655"/>
                </a:lnTo>
                <a:lnTo>
                  <a:pt x="592256" y="287655"/>
                </a:lnTo>
                <a:lnTo>
                  <a:pt x="592256" y="287655"/>
                </a:lnTo>
                <a:lnTo>
                  <a:pt x="600170" y="287655"/>
                </a:lnTo>
                <a:lnTo>
                  <a:pt x="606766" y="287655"/>
                </a:lnTo>
                <a:lnTo>
                  <a:pt x="614680" y="287655"/>
                </a:lnTo>
                <a:close/>
                <a:moveTo>
                  <a:pt x="592256" y="287655"/>
                </a:moveTo>
                <a:cubicBezTo>
                  <a:pt x="444522" y="290294"/>
                  <a:pt x="302064" y="120076"/>
                  <a:pt x="307340" y="0"/>
                </a:cubicBezTo>
                <a:cubicBezTo>
                  <a:pt x="309978" y="151745"/>
                  <a:pt x="149053" y="286335"/>
                  <a:pt x="22424" y="287655"/>
                </a:cubicBezTo>
                <a:cubicBezTo>
                  <a:pt x="170158" y="285016"/>
                  <a:pt x="312616" y="455234"/>
                  <a:pt x="307340" y="575310"/>
                </a:cubicBezTo>
                <a:cubicBezTo>
                  <a:pt x="304702" y="424885"/>
                  <a:pt x="465627" y="290294"/>
                  <a:pt x="592256" y="287655"/>
                </a:cubicBezTo>
                <a:close/>
                <a:moveTo>
                  <a:pt x="22424" y="287655"/>
                </a:moveTo>
                <a:lnTo>
                  <a:pt x="21105" y="287655"/>
                </a:lnTo>
                <a:lnTo>
                  <a:pt x="14510" y="287655"/>
                </a:lnTo>
                <a:lnTo>
                  <a:pt x="6595" y="287655"/>
                </a:lnTo>
                <a:lnTo>
                  <a:pt x="0" y="287655"/>
                </a:lnTo>
                <a:lnTo>
                  <a:pt x="7914" y="287655"/>
                </a:lnTo>
                <a:lnTo>
                  <a:pt x="15829" y="287655"/>
                </a:lnTo>
                <a:lnTo>
                  <a:pt x="22424" y="287655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7" name="Text 25"/>
          <p:cNvSpPr/>
          <p:nvPr/>
        </p:nvSpPr>
        <p:spPr>
          <a:xfrm>
            <a:off x="11388725" y="422910"/>
            <a:ext cx="614680" cy="57531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 flipH="1">
            <a:off x="11549380" y="5598160"/>
            <a:ext cx="293370" cy="274955"/>
          </a:xfrm>
          <a:custGeom>
            <a:avLst/>
            <a:gdLst/>
            <a:ahLst/>
            <a:cxnLst/>
            <a:rect l="l" t="t" r="r" b="b"/>
            <a:pathLst>
              <a:path w="293370" h="274955">
                <a:moveTo>
                  <a:pt x="293370" y="137478"/>
                </a:moveTo>
                <a:lnTo>
                  <a:pt x="289593" y="137478"/>
                </a:lnTo>
                <a:lnTo>
                  <a:pt x="285815" y="137478"/>
                </a:lnTo>
                <a:lnTo>
                  <a:pt x="282668" y="137478"/>
                </a:lnTo>
                <a:lnTo>
                  <a:pt x="282668" y="137478"/>
                </a:lnTo>
                <a:lnTo>
                  <a:pt x="286445" y="137478"/>
                </a:lnTo>
                <a:lnTo>
                  <a:pt x="289593" y="137478"/>
                </a:lnTo>
                <a:lnTo>
                  <a:pt x="293370" y="137478"/>
                </a:lnTo>
                <a:close/>
                <a:moveTo>
                  <a:pt x="282668" y="137478"/>
                </a:moveTo>
                <a:cubicBezTo>
                  <a:pt x="212158" y="138739"/>
                  <a:pt x="144167" y="57387"/>
                  <a:pt x="146685" y="0"/>
                </a:cubicBezTo>
                <a:cubicBezTo>
                  <a:pt x="147944" y="72523"/>
                  <a:pt x="71139" y="136847"/>
                  <a:pt x="10702" y="137478"/>
                </a:cubicBezTo>
                <a:cubicBezTo>
                  <a:pt x="81212" y="136216"/>
                  <a:pt x="149203" y="217568"/>
                  <a:pt x="146685" y="274955"/>
                </a:cubicBezTo>
                <a:cubicBezTo>
                  <a:pt x="145426" y="203063"/>
                  <a:pt x="222231" y="138739"/>
                  <a:pt x="282668" y="137478"/>
                </a:cubicBezTo>
                <a:close/>
                <a:moveTo>
                  <a:pt x="10702" y="137478"/>
                </a:moveTo>
                <a:lnTo>
                  <a:pt x="10073" y="137478"/>
                </a:lnTo>
                <a:lnTo>
                  <a:pt x="6925" y="137478"/>
                </a:lnTo>
                <a:lnTo>
                  <a:pt x="3148" y="137478"/>
                </a:lnTo>
                <a:lnTo>
                  <a:pt x="0" y="137478"/>
                </a:lnTo>
                <a:lnTo>
                  <a:pt x="3777" y="137478"/>
                </a:lnTo>
                <a:lnTo>
                  <a:pt x="7555" y="137478"/>
                </a:lnTo>
                <a:lnTo>
                  <a:pt x="10702" y="13747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9" name="Text 27"/>
          <p:cNvSpPr/>
          <p:nvPr/>
        </p:nvSpPr>
        <p:spPr>
          <a:xfrm>
            <a:off x="11549380" y="5598160"/>
            <a:ext cx="293370" cy="2749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 flipH="1">
            <a:off x="11549380" y="6125210"/>
            <a:ext cx="293370" cy="274955"/>
          </a:xfrm>
          <a:custGeom>
            <a:avLst/>
            <a:gdLst/>
            <a:ahLst/>
            <a:cxnLst/>
            <a:rect l="l" t="t" r="r" b="b"/>
            <a:pathLst>
              <a:path w="293370" h="274955">
                <a:moveTo>
                  <a:pt x="293370" y="137478"/>
                </a:moveTo>
                <a:lnTo>
                  <a:pt x="289593" y="137478"/>
                </a:lnTo>
                <a:lnTo>
                  <a:pt x="285815" y="137478"/>
                </a:lnTo>
                <a:lnTo>
                  <a:pt x="282668" y="137478"/>
                </a:lnTo>
                <a:lnTo>
                  <a:pt x="282668" y="137478"/>
                </a:lnTo>
                <a:lnTo>
                  <a:pt x="286445" y="137478"/>
                </a:lnTo>
                <a:lnTo>
                  <a:pt x="289593" y="137478"/>
                </a:lnTo>
                <a:lnTo>
                  <a:pt x="293370" y="137478"/>
                </a:lnTo>
                <a:close/>
                <a:moveTo>
                  <a:pt x="282668" y="137478"/>
                </a:moveTo>
                <a:cubicBezTo>
                  <a:pt x="212158" y="138739"/>
                  <a:pt x="144167" y="57387"/>
                  <a:pt x="146685" y="0"/>
                </a:cubicBezTo>
                <a:cubicBezTo>
                  <a:pt x="147944" y="72523"/>
                  <a:pt x="71139" y="136847"/>
                  <a:pt x="10702" y="137478"/>
                </a:cubicBezTo>
                <a:cubicBezTo>
                  <a:pt x="81212" y="136216"/>
                  <a:pt x="149203" y="217568"/>
                  <a:pt x="146685" y="274955"/>
                </a:cubicBezTo>
                <a:cubicBezTo>
                  <a:pt x="145426" y="203063"/>
                  <a:pt x="222231" y="138739"/>
                  <a:pt x="282668" y="137478"/>
                </a:cubicBezTo>
                <a:close/>
                <a:moveTo>
                  <a:pt x="10702" y="137478"/>
                </a:moveTo>
                <a:lnTo>
                  <a:pt x="10073" y="137478"/>
                </a:lnTo>
                <a:lnTo>
                  <a:pt x="6925" y="137478"/>
                </a:lnTo>
                <a:lnTo>
                  <a:pt x="3148" y="137478"/>
                </a:lnTo>
                <a:lnTo>
                  <a:pt x="0" y="137478"/>
                </a:lnTo>
                <a:lnTo>
                  <a:pt x="3777" y="137478"/>
                </a:lnTo>
                <a:lnTo>
                  <a:pt x="7555" y="137478"/>
                </a:lnTo>
                <a:lnTo>
                  <a:pt x="10702" y="13747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1" name="Text 29"/>
          <p:cNvSpPr/>
          <p:nvPr/>
        </p:nvSpPr>
        <p:spPr>
          <a:xfrm>
            <a:off x="11549380" y="6125210"/>
            <a:ext cx="293370" cy="2749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 flipH="1">
            <a:off x="11549380" y="5071110"/>
            <a:ext cx="293370" cy="274955"/>
          </a:xfrm>
          <a:custGeom>
            <a:avLst/>
            <a:gdLst/>
            <a:ahLst/>
            <a:cxnLst/>
            <a:rect l="l" t="t" r="r" b="b"/>
            <a:pathLst>
              <a:path w="293370" h="274955">
                <a:moveTo>
                  <a:pt x="293370" y="137478"/>
                </a:moveTo>
                <a:lnTo>
                  <a:pt x="289593" y="137478"/>
                </a:lnTo>
                <a:lnTo>
                  <a:pt x="285815" y="137478"/>
                </a:lnTo>
                <a:lnTo>
                  <a:pt x="282668" y="137478"/>
                </a:lnTo>
                <a:lnTo>
                  <a:pt x="282668" y="137478"/>
                </a:lnTo>
                <a:lnTo>
                  <a:pt x="286445" y="137478"/>
                </a:lnTo>
                <a:lnTo>
                  <a:pt x="289593" y="137478"/>
                </a:lnTo>
                <a:lnTo>
                  <a:pt x="293370" y="137478"/>
                </a:lnTo>
                <a:close/>
                <a:moveTo>
                  <a:pt x="282668" y="137478"/>
                </a:moveTo>
                <a:cubicBezTo>
                  <a:pt x="212158" y="138739"/>
                  <a:pt x="144167" y="57387"/>
                  <a:pt x="146685" y="0"/>
                </a:cubicBezTo>
                <a:cubicBezTo>
                  <a:pt x="147944" y="72523"/>
                  <a:pt x="71139" y="136847"/>
                  <a:pt x="10702" y="137478"/>
                </a:cubicBezTo>
                <a:cubicBezTo>
                  <a:pt x="81212" y="136216"/>
                  <a:pt x="149203" y="217568"/>
                  <a:pt x="146685" y="274955"/>
                </a:cubicBezTo>
                <a:cubicBezTo>
                  <a:pt x="145426" y="203063"/>
                  <a:pt x="222231" y="138739"/>
                  <a:pt x="282668" y="137478"/>
                </a:cubicBezTo>
                <a:close/>
                <a:moveTo>
                  <a:pt x="10702" y="137478"/>
                </a:moveTo>
                <a:lnTo>
                  <a:pt x="10073" y="137478"/>
                </a:lnTo>
                <a:lnTo>
                  <a:pt x="6925" y="137478"/>
                </a:lnTo>
                <a:lnTo>
                  <a:pt x="3148" y="137478"/>
                </a:lnTo>
                <a:lnTo>
                  <a:pt x="0" y="137478"/>
                </a:lnTo>
                <a:lnTo>
                  <a:pt x="3777" y="137478"/>
                </a:lnTo>
                <a:lnTo>
                  <a:pt x="7555" y="137478"/>
                </a:lnTo>
                <a:lnTo>
                  <a:pt x="10702" y="137478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33" name="Text 31"/>
          <p:cNvSpPr/>
          <p:nvPr/>
        </p:nvSpPr>
        <p:spPr>
          <a:xfrm>
            <a:off x="11549380" y="5071110"/>
            <a:ext cx="293370" cy="2749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1696065" y="1156335"/>
            <a:ext cx="0" cy="360000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35" name="Shape 33"/>
          <p:cNvSpPr/>
          <p:nvPr/>
        </p:nvSpPr>
        <p:spPr>
          <a:xfrm>
            <a:off x="7307580" y="5511165"/>
            <a:ext cx="1352550" cy="1346835"/>
          </a:xfrm>
          <a:custGeom>
            <a:avLst/>
            <a:gdLst/>
            <a:ahLst/>
            <a:cxnLst/>
            <a:rect l="l" t="t" r="r" b="b"/>
            <a:pathLst>
              <a:path w="1352550" h="1346835">
                <a:moveTo>
                  <a:pt x="0" y="0"/>
                </a:moveTo>
                <a:lnTo>
                  <a:pt x="538480" y="0"/>
                </a:lnTo>
                <a:cubicBezTo>
                  <a:pt x="995680" y="-13970"/>
                  <a:pt x="1363980" y="404495"/>
                  <a:pt x="1352550" y="814070"/>
                </a:cubicBezTo>
                <a:lnTo>
                  <a:pt x="1352550" y="1346835"/>
                </a:lnTo>
                <a:lnTo>
                  <a:pt x="814070" y="1346835"/>
                </a:lnTo>
                <a:cubicBezTo>
                  <a:pt x="356870" y="1360805"/>
                  <a:pt x="-11430" y="942340"/>
                  <a:pt x="0" y="532765"/>
                </a:cubicBezTo>
                <a:lnTo>
                  <a:pt x="0" y="0"/>
                </a:lnTo>
                <a:close/>
              </a:path>
            </a:pathLst>
          </a:custGeom>
          <a:solidFill>
            <a:srgbClr val="1D3EBF"/>
          </a:solidFill>
          <a:ln w="19050">
            <a:solidFill>
              <a:srgbClr val="1D3EBF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307580" y="5511165"/>
            <a:ext cx="1352550" cy="13468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 flipH="1">
            <a:off x="8704580" y="5473065"/>
            <a:ext cx="1352550" cy="1346835"/>
          </a:xfrm>
          <a:custGeom>
            <a:avLst/>
            <a:gdLst/>
            <a:ahLst/>
            <a:cxnLst/>
            <a:rect l="l" t="t" r="r" b="b"/>
            <a:pathLst>
              <a:path w="1352550" h="1346835">
                <a:moveTo>
                  <a:pt x="0" y="0"/>
                </a:moveTo>
                <a:lnTo>
                  <a:pt x="538480" y="0"/>
                </a:lnTo>
                <a:cubicBezTo>
                  <a:pt x="995680" y="-13970"/>
                  <a:pt x="1363980" y="404495"/>
                  <a:pt x="1352550" y="814070"/>
                </a:cubicBezTo>
                <a:lnTo>
                  <a:pt x="1352550" y="1346835"/>
                </a:lnTo>
                <a:lnTo>
                  <a:pt x="814070" y="1346835"/>
                </a:lnTo>
                <a:cubicBezTo>
                  <a:pt x="356870" y="1360805"/>
                  <a:pt x="-11430" y="942340"/>
                  <a:pt x="0" y="532765"/>
                </a:cubicBezTo>
                <a:lnTo>
                  <a:pt x="0" y="0"/>
                </a:lnTo>
                <a:close/>
              </a:path>
            </a:pathLst>
          </a:custGeom>
          <a:solidFill>
            <a:srgbClr val="1D3EBF"/>
          </a:solidFill>
          <a:ln w="19050">
            <a:solidFill>
              <a:srgbClr val="1D3EBF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8704580" y="5473065"/>
            <a:ext cx="1352550" cy="13468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阶段六：系统联调与优化（2周）</a:t>
            </a:r>
            <a:endParaRPr 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>
            <p:custDataLst>
              <p:tags r:id="rId1"/>
            </p:custDataLst>
          </p:nvPr>
        </p:nvSpPr>
        <p:spPr>
          <a:xfrm flipH="1">
            <a:off x="6100461" y="1656080"/>
            <a:ext cx="6087733" cy="4074160"/>
          </a:xfrm>
          <a:prstGeom prst="round1Rect">
            <a:avLst/>
          </a:prstGeom>
          <a:solidFill>
            <a:srgbClr val="004CC0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104271" y="1668780"/>
            <a:ext cx="6087733" cy="40741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>
            <p:custDataLst>
              <p:tags r:id="rId2"/>
            </p:custDataLst>
          </p:nvPr>
        </p:nvSpPr>
        <p:spPr>
          <a:xfrm>
            <a:off x="12700" y="1668780"/>
            <a:ext cx="6087733" cy="4074160"/>
          </a:xfrm>
          <a:prstGeom prst="round1Rect">
            <a:avLst/>
          </a:prstGeom>
          <a:solidFill>
            <a:srgbClr val="004CC0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2700" y="1668780"/>
            <a:ext cx="6087733" cy="40741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9"/>
          <p:cNvSpPr/>
          <p:nvPr>
            <p:custDataLst>
              <p:tags r:id="rId3"/>
            </p:custDataLst>
          </p:nvPr>
        </p:nvSpPr>
        <p:spPr>
          <a:xfrm>
            <a:off x="611505" y="3158490"/>
            <a:ext cx="4860290" cy="8102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zh-CN" altLang="en-US" sz="18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介绍仓库运行环境，演示项目编译运行过程，结合</a:t>
            </a:r>
            <a:r>
              <a:rPr lang="en-US" altLang="zh-CN" sz="18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Prometheus</a:t>
            </a:r>
            <a:r>
              <a:rPr lang="zh-CN" altLang="en-US" sz="18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和</a:t>
            </a:r>
            <a:r>
              <a:rPr lang="en-US" altLang="zh-CN" sz="18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grafana</a:t>
            </a:r>
            <a:r>
              <a:rPr lang="zh-CN" altLang="en-US" sz="18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进行可视化展示。</a:t>
            </a:r>
            <a:endParaRPr lang="zh-CN" altLang="en-US" sz="1800" b="1" dirty="0">
              <a:solidFill>
                <a:srgbClr val="FFFFFF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2" name="Text 10"/>
          <p:cNvSpPr/>
          <p:nvPr>
            <p:custDataLst>
              <p:tags r:id="rId4"/>
            </p:custDataLst>
          </p:nvPr>
        </p:nvSpPr>
        <p:spPr>
          <a:xfrm>
            <a:off x="611505" y="2108835"/>
            <a:ext cx="4860925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algn="l">
              <a:lnSpc>
                <a:spcPct val="100000"/>
              </a:lnSpc>
              <a:buClrTx/>
              <a:buSzTx/>
              <a:buFontTx/>
              <a:buNone/>
            </a:pPr>
            <a:r>
              <a:rPr lang="en-US" sz="24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成果视频拍摄</a:t>
            </a:r>
            <a:endParaRPr lang="en-US" sz="2400" b="1" dirty="0">
              <a:solidFill>
                <a:srgbClr val="FFFFF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13" name="Shape 11"/>
          <p:cNvSpPr/>
          <p:nvPr>
            <p:custDataLst>
              <p:tags r:id="rId5"/>
            </p:custDataLst>
          </p:nvPr>
        </p:nvSpPr>
        <p:spPr>
          <a:xfrm>
            <a:off x="710565" y="2973070"/>
            <a:ext cx="4860000" cy="101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</p:spPr>
      </p:sp>
      <p:sp>
        <p:nvSpPr>
          <p:cNvPr id="14" name="Text 12"/>
          <p:cNvSpPr/>
          <p:nvPr/>
        </p:nvSpPr>
        <p:spPr>
          <a:xfrm>
            <a:off x="710565" y="2973070"/>
            <a:ext cx="4860000" cy="101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Text 13"/>
          <p:cNvSpPr/>
          <p:nvPr>
            <p:custDataLst>
              <p:tags r:id="rId6"/>
            </p:custDataLst>
          </p:nvPr>
        </p:nvSpPr>
        <p:spPr>
          <a:xfrm>
            <a:off x="6707505" y="3158490"/>
            <a:ext cx="4860290" cy="11703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编写详细的API文档，生成技术白皮书，涵盖系统架构图、核心算法说明及性能对比测试报告等内容。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6" name="Text 14"/>
          <p:cNvSpPr/>
          <p:nvPr>
            <p:custDataLst>
              <p:tags r:id="rId7"/>
            </p:custDataLst>
          </p:nvPr>
        </p:nvSpPr>
        <p:spPr>
          <a:xfrm>
            <a:off x="6707505" y="2032635"/>
            <a:ext cx="4860925" cy="460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文档编写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7" name="Shape 15"/>
          <p:cNvSpPr/>
          <p:nvPr>
            <p:custDataLst>
              <p:tags r:id="rId8"/>
            </p:custDataLst>
          </p:nvPr>
        </p:nvSpPr>
        <p:spPr>
          <a:xfrm flipH="1">
            <a:off x="6806565" y="2973070"/>
            <a:ext cx="4860000" cy="101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</p:spPr>
      </p:sp>
      <p:sp>
        <p:nvSpPr>
          <p:cNvPr id="18" name="Text 16"/>
          <p:cNvSpPr/>
          <p:nvPr/>
        </p:nvSpPr>
        <p:spPr>
          <a:xfrm>
            <a:off x="6806565" y="2973070"/>
            <a:ext cx="4860000" cy="101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20" name="Text 18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22" name="Text 20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24" name="Text 22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阶段</a:t>
            </a: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七</a:t>
            </a:r>
            <a:r>
              <a:rPr 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：文档与交付（1周）</a:t>
            </a: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（阶段性文档交付已完成）</a:t>
            </a:r>
            <a:endParaRPr lang="zh-CN" alt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57000">
                <a:srgbClr val="004CC0"/>
              </a:gs>
              <a:gs pos="100000">
                <a:srgbClr val="1D3EBF"/>
              </a:gs>
            </a:gsLst>
            <a:lin ang="2700000" scaled="1"/>
          </a:gradFill>
        </p:spPr>
      </p:sp>
      <p:sp>
        <p:nvSpPr>
          <p:cNvPr id="8" name="Text 6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9" name="Image 0" descr="https://kimi-img.moonshot.cn/pub/slides/slides_tmpl/image/25-06-01-00:19:37-d0tio6c75iks2gau4id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91835" y="1348105"/>
            <a:ext cx="6571615" cy="5681345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1089025" y="756285"/>
            <a:ext cx="263525" cy="635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089025" y="821690"/>
            <a:ext cx="263525" cy="635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12" name="Shape 9"/>
          <p:cNvSpPr/>
          <p:nvPr/>
        </p:nvSpPr>
        <p:spPr>
          <a:xfrm>
            <a:off x="1089025" y="887095"/>
            <a:ext cx="263525" cy="635"/>
          </a:xfrm>
          <a:prstGeom prst="line">
            <a:avLst/>
          </a:prstGeom>
          <a:noFill/>
          <a:ln w="3175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13" name="Shape 10"/>
          <p:cNvSpPr/>
          <p:nvPr/>
        </p:nvSpPr>
        <p:spPr>
          <a:xfrm>
            <a:off x="1" y="2"/>
            <a:ext cx="1739899" cy="1405430"/>
          </a:xfrm>
          <a:custGeom>
            <a:avLst/>
            <a:gdLst/>
            <a:ahLst/>
            <a:cxnLst/>
            <a:rect l="l" t="t" r="r" b="b"/>
            <a:pathLst>
              <a:path w="1739899" h="1405430">
                <a:moveTo>
                  <a:pt x="1146615" y="0"/>
                </a:moveTo>
                <a:lnTo>
                  <a:pt x="1739899" y="0"/>
                </a:lnTo>
                <a:lnTo>
                  <a:pt x="1724927" y="98105"/>
                </a:lnTo>
                <a:cubicBezTo>
                  <a:pt x="1572255" y="844194"/>
                  <a:pt x="912117" y="1405430"/>
                  <a:pt x="120894" y="1405430"/>
                </a:cubicBezTo>
                <a:lnTo>
                  <a:pt x="0" y="1399326"/>
                </a:lnTo>
                <a:lnTo>
                  <a:pt x="0" y="812861"/>
                </a:lnTo>
                <a:lnTo>
                  <a:pt x="13314" y="814893"/>
                </a:lnTo>
                <a:cubicBezTo>
                  <a:pt x="48685" y="818485"/>
                  <a:pt x="84574" y="820325"/>
                  <a:pt x="120894" y="820325"/>
                </a:cubicBezTo>
                <a:cubicBezTo>
                  <a:pt x="593045" y="820325"/>
                  <a:pt x="992562" y="509337"/>
                  <a:pt x="1125781" y="81022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0"/>
                </a:srgbClr>
              </a:gs>
              <a:gs pos="100000">
                <a:srgbClr val="00B0F0"/>
              </a:gs>
            </a:gsLst>
            <a:lin ang="2700000" scaled="1"/>
          </a:gradFill>
        </p:spPr>
      </p:sp>
      <p:sp>
        <p:nvSpPr>
          <p:cNvPr id="14" name="Text 11"/>
          <p:cNvSpPr/>
          <p:nvPr/>
        </p:nvSpPr>
        <p:spPr>
          <a:xfrm>
            <a:off x="1" y="2"/>
            <a:ext cx="1739899" cy="14054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2100000">
            <a:off x="4903470" y="142875"/>
            <a:ext cx="1850390" cy="1850390"/>
          </a:xfrm>
          <a:custGeom>
            <a:avLst/>
            <a:gdLst/>
            <a:ahLst/>
            <a:cxnLst/>
            <a:rect l="l" t="t" r="r" b="b"/>
            <a:pathLst>
              <a:path w="1850390" h="1850390">
                <a:moveTo>
                  <a:pt x="677938" y="1818107"/>
                </a:moveTo>
                <a:cubicBezTo>
                  <a:pt x="677938" y="1818107"/>
                  <a:pt x="677938" y="1818107"/>
                  <a:pt x="1172451" y="1818107"/>
                </a:cubicBezTo>
                <a:cubicBezTo>
                  <a:pt x="1094561" y="1839630"/>
                  <a:pt x="1011235" y="1850390"/>
                  <a:pt x="924289" y="1850390"/>
                </a:cubicBezTo>
                <a:cubicBezTo>
                  <a:pt x="839153" y="1850390"/>
                  <a:pt x="755828" y="1839630"/>
                  <a:pt x="677938" y="1818107"/>
                </a:cubicBezTo>
                <a:close/>
                <a:moveTo>
                  <a:pt x="460762" y="1725662"/>
                </a:moveTo>
                <a:lnTo>
                  <a:pt x="1388159" y="1725662"/>
                </a:lnTo>
                <a:cubicBezTo>
                  <a:pt x="1350195" y="1747123"/>
                  <a:pt x="1312231" y="1766795"/>
                  <a:pt x="1270652" y="1782891"/>
                </a:cubicBezTo>
                <a:cubicBezTo>
                  <a:pt x="1270652" y="1782891"/>
                  <a:pt x="1270652" y="1782891"/>
                  <a:pt x="576461" y="1782891"/>
                </a:cubicBezTo>
                <a:cubicBezTo>
                  <a:pt x="536690" y="1766795"/>
                  <a:pt x="496918" y="1747123"/>
                  <a:pt x="460762" y="1725662"/>
                </a:cubicBezTo>
                <a:close/>
                <a:moveTo>
                  <a:pt x="330164" y="1634683"/>
                </a:moveTo>
                <a:lnTo>
                  <a:pt x="1518758" y="1634683"/>
                </a:lnTo>
                <a:cubicBezTo>
                  <a:pt x="1493430" y="1654469"/>
                  <a:pt x="1468103" y="1672457"/>
                  <a:pt x="1442775" y="1690444"/>
                </a:cubicBezTo>
                <a:cubicBezTo>
                  <a:pt x="1442775" y="1690444"/>
                  <a:pt x="1442775" y="1690444"/>
                  <a:pt x="406147" y="1690444"/>
                </a:cubicBezTo>
                <a:cubicBezTo>
                  <a:pt x="379011" y="1672457"/>
                  <a:pt x="353683" y="1654469"/>
                  <a:pt x="330164" y="1634683"/>
                </a:cubicBezTo>
                <a:close/>
                <a:moveTo>
                  <a:pt x="236251" y="1542236"/>
                </a:moveTo>
                <a:lnTo>
                  <a:pt x="1612671" y="1542236"/>
                </a:lnTo>
                <a:cubicBezTo>
                  <a:pt x="1594585" y="1562413"/>
                  <a:pt x="1576497" y="1582590"/>
                  <a:pt x="1556601" y="1600932"/>
                </a:cubicBezTo>
                <a:cubicBezTo>
                  <a:pt x="1556601" y="1600932"/>
                  <a:pt x="1556601" y="1600932"/>
                  <a:pt x="292321" y="1600932"/>
                </a:cubicBezTo>
                <a:cubicBezTo>
                  <a:pt x="272425" y="1582590"/>
                  <a:pt x="252529" y="1562413"/>
                  <a:pt x="236251" y="1542236"/>
                </a:cubicBezTo>
                <a:close/>
                <a:moveTo>
                  <a:pt x="164348" y="1452725"/>
                </a:moveTo>
                <a:lnTo>
                  <a:pt x="1686040" y="1452725"/>
                </a:lnTo>
                <a:cubicBezTo>
                  <a:pt x="1671565" y="1472511"/>
                  <a:pt x="1658900" y="1490499"/>
                  <a:pt x="1642616" y="1508487"/>
                </a:cubicBezTo>
                <a:cubicBezTo>
                  <a:pt x="1642616" y="1508487"/>
                  <a:pt x="1642616" y="1508487"/>
                  <a:pt x="205964" y="1508487"/>
                </a:cubicBezTo>
                <a:cubicBezTo>
                  <a:pt x="191488" y="1490499"/>
                  <a:pt x="177013" y="1472511"/>
                  <a:pt x="164348" y="1452725"/>
                </a:cubicBezTo>
                <a:close/>
                <a:moveTo>
                  <a:pt x="108587" y="1360279"/>
                </a:moveTo>
                <a:lnTo>
                  <a:pt x="1741802" y="1360279"/>
                </a:lnTo>
                <a:cubicBezTo>
                  <a:pt x="1730950" y="1379951"/>
                  <a:pt x="1720098" y="1399624"/>
                  <a:pt x="1707437" y="1417508"/>
                </a:cubicBezTo>
                <a:cubicBezTo>
                  <a:pt x="1707437" y="1417508"/>
                  <a:pt x="1707437" y="1417508"/>
                  <a:pt x="141142" y="1417508"/>
                </a:cubicBezTo>
                <a:cubicBezTo>
                  <a:pt x="130290" y="1399624"/>
                  <a:pt x="119438" y="1379951"/>
                  <a:pt x="108587" y="1360279"/>
                </a:cubicBezTo>
                <a:close/>
                <a:moveTo>
                  <a:pt x="64565" y="1269300"/>
                </a:moveTo>
                <a:lnTo>
                  <a:pt x="1782889" y="1269300"/>
                </a:lnTo>
                <a:cubicBezTo>
                  <a:pt x="1775654" y="1287287"/>
                  <a:pt x="1766610" y="1307074"/>
                  <a:pt x="1757566" y="1325061"/>
                </a:cubicBezTo>
                <a:cubicBezTo>
                  <a:pt x="1757566" y="1325061"/>
                  <a:pt x="1757566" y="1325061"/>
                  <a:pt x="89887" y="1325061"/>
                </a:cubicBezTo>
                <a:cubicBezTo>
                  <a:pt x="80843" y="1307074"/>
                  <a:pt x="73608" y="1287287"/>
                  <a:pt x="64565" y="1269300"/>
                </a:cubicBezTo>
                <a:close/>
                <a:moveTo>
                  <a:pt x="33750" y="1176855"/>
                </a:moveTo>
                <a:lnTo>
                  <a:pt x="1815172" y="1176855"/>
                </a:lnTo>
                <a:cubicBezTo>
                  <a:pt x="1809747" y="1197031"/>
                  <a:pt x="1802513" y="1217208"/>
                  <a:pt x="1795279" y="1235550"/>
                </a:cubicBezTo>
                <a:cubicBezTo>
                  <a:pt x="1795279" y="1235550"/>
                  <a:pt x="1795279" y="1235550"/>
                  <a:pt x="51835" y="1235550"/>
                </a:cubicBezTo>
                <a:cubicBezTo>
                  <a:pt x="44601" y="1217208"/>
                  <a:pt x="39176" y="1197031"/>
                  <a:pt x="33750" y="1176855"/>
                </a:cubicBezTo>
                <a:close/>
                <a:moveTo>
                  <a:pt x="11738" y="1087343"/>
                </a:moveTo>
                <a:lnTo>
                  <a:pt x="1835715" y="1087343"/>
                </a:lnTo>
                <a:cubicBezTo>
                  <a:pt x="1832096" y="1105330"/>
                  <a:pt x="1828477" y="1125116"/>
                  <a:pt x="1824858" y="1143104"/>
                </a:cubicBezTo>
                <a:cubicBezTo>
                  <a:pt x="1824858" y="1143104"/>
                  <a:pt x="1824858" y="1143104"/>
                  <a:pt x="24405" y="1143104"/>
                </a:cubicBezTo>
                <a:cubicBezTo>
                  <a:pt x="20786" y="1125116"/>
                  <a:pt x="15357" y="1105330"/>
                  <a:pt x="11738" y="1087343"/>
                </a:cubicBezTo>
                <a:close/>
                <a:moveTo>
                  <a:pt x="1467" y="994897"/>
                </a:moveTo>
                <a:lnTo>
                  <a:pt x="1848922" y="994897"/>
                </a:lnTo>
                <a:cubicBezTo>
                  <a:pt x="1847113" y="1014569"/>
                  <a:pt x="1845303" y="1034242"/>
                  <a:pt x="1841685" y="1052126"/>
                </a:cubicBezTo>
                <a:cubicBezTo>
                  <a:pt x="1841685" y="1052126"/>
                  <a:pt x="1841685" y="1052126"/>
                  <a:pt x="8705" y="1052126"/>
                </a:cubicBezTo>
                <a:cubicBezTo>
                  <a:pt x="5086" y="1034242"/>
                  <a:pt x="3277" y="1014569"/>
                  <a:pt x="1467" y="994897"/>
                </a:cubicBezTo>
                <a:close/>
                <a:moveTo>
                  <a:pt x="0" y="903918"/>
                </a:moveTo>
                <a:cubicBezTo>
                  <a:pt x="0" y="903918"/>
                  <a:pt x="0" y="903918"/>
                  <a:pt x="1850390" y="903918"/>
                </a:cubicBezTo>
                <a:cubicBezTo>
                  <a:pt x="1850390" y="911255"/>
                  <a:pt x="1850390" y="916758"/>
                  <a:pt x="1850390" y="924095"/>
                </a:cubicBezTo>
                <a:cubicBezTo>
                  <a:pt x="1850390" y="936935"/>
                  <a:pt x="1850390" y="949774"/>
                  <a:pt x="1850390" y="962614"/>
                </a:cubicBezTo>
                <a:cubicBezTo>
                  <a:pt x="1850390" y="962614"/>
                  <a:pt x="1850390" y="962614"/>
                  <a:pt x="0" y="962614"/>
                </a:cubicBezTo>
                <a:cubicBezTo>
                  <a:pt x="0" y="949774"/>
                  <a:pt x="0" y="936935"/>
                  <a:pt x="0" y="924095"/>
                </a:cubicBezTo>
                <a:cubicBezTo>
                  <a:pt x="0" y="916758"/>
                  <a:pt x="0" y="911255"/>
                  <a:pt x="0" y="903918"/>
                </a:cubicBezTo>
                <a:close/>
                <a:moveTo>
                  <a:pt x="5086" y="811472"/>
                </a:moveTo>
                <a:lnTo>
                  <a:pt x="1843493" y="811472"/>
                </a:lnTo>
                <a:cubicBezTo>
                  <a:pt x="1847113" y="831648"/>
                  <a:pt x="1847113" y="849991"/>
                  <a:pt x="1848922" y="870168"/>
                </a:cubicBezTo>
                <a:cubicBezTo>
                  <a:pt x="1848922" y="870168"/>
                  <a:pt x="1848922" y="870168"/>
                  <a:pt x="1467" y="870168"/>
                </a:cubicBezTo>
                <a:cubicBezTo>
                  <a:pt x="1467" y="849991"/>
                  <a:pt x="3277" y="831648"/>
                  <a:pt x="5086" y="811472"/>
                </a:cubicBezTo>
                <a:close/>
                <a:moveTo>
                  <a:pt x="21122" y="721961"/>
                </a:moveTo>
                <a:lnTo>
                  <a:pt x="1827800" y="721961"/>
                </a:lnTo>
                <a:cubicBezTo>
                  <a:pt x="1831417" y="739845"/>
                  <a:pt x="1835034" y="759517"/>
                  <a:pt x="1838651" y="779190"/>
                </a:cubicBezTo>
                <a:cubicBezTo>
                  <a:pt x="1838651" y="779190"/>
                  <a:pt x="1838651" y="779190"/>
                  <a:pt x="10271" y="779190"/>
                </a:cubicBezTo>
                <a:cubicBezTo>
                  <a:pt x="13888" y="759517"/>
                  <a:pt x="17505" y="739845"/>
                  <a:pt x="21122" y="721961"/>
                </a:cubicBezTo>
                <a:close/>
                <a:moveTo>
                  <a:pt x="47093" y="629514"/>
                </a:moveTo>
                <a:lnTo>
                  <a:pt x="1803296" y="629514"/>
                </a:lnTo>
                <a:cubicBezTo>
                  <a:pt x="1808722" y="649186"/>
                  <a:pt x="1814148" y="667071"/>
                  <a:pt x="1819574" y="686743"/>
                </a:cubicBezTo>
                <a:cubicBezTo>
                  <a:pt x="1819574" y="686743"/>
                  <a:pt x="1819574" y="686743"/>
                  <a:pt x="30815" y="686743"/>
                </a:cubicBezTo>
                <a:cubicBezTo>
                  <a:pt x="34432" y="667071"/>
                  <a:pt x="41667" y="649186"/>
                  <a:pt x="47093" y="629514"/>
                </a:cubicBezTo>
                <a:close/>
                <a:moveTo>
                  <a:pt x="82216" y="538536"/>
                </a:moveTo>
                <a:lnTo>
                  <a:pt x="1764895" y="538536"/>
                </a:lnTo>
                <a:cubicBezTo>
                  <a:pt x="1773942" y="556878"/>
                  <a:pt x="1782989" y="577055"/>
                  <a:pt x="1790226" y="597232"/>
                </a:cubicBezTo>
                <a:cubicBezTo>
                  <a:pt x="1790226" y="597232"/>
                  <a:pt x="1790226" y="597232"/>
                  <a:pt x="58695" y="597232"/>
                </a:cubicBezTo>
                <a:cubicBezTo>
                  <a:pt x="65933" y="577055"/>
                  <a:pt x="73169" y="556878"/>
                  <a:pt x="82216" y="538536"/>
                </a:cubicBezTo>
                <a:close/>
                <a:moveTo>
                  <a:pt x="132335" y="446090"/>
                </a:moveTo>
                <a:lnTo>
                  <a:pt x="1718394" y="446090"/>
                </a:lnTo>
                <a:cubicBezTo>
                  <a:pt x="1729245" y="466267"/>
                  <a:pt x="1740096" y="484609"/>
                  <a:pt x="1749139" y="504786"/>
                </a:cubicBezTo>
                <a:cubicBezTo>
                  <a:pt x="1749139" y="504786"/>
                  <a:pt x="1749139" y="504786"/>
                  <a:pt x="99782" y="504786"/>
                </a:cubicBezTo>
                <a:cubicBezTo>
                  <a:pt x="110633" y="484609"/>
                  <a:pt x="121484" y="466267"/>
                  <a:pt x="132335" y="446090"/>
                </a:cubicBezTo>
                <a:close/>
                <a:moveTo>
                  <a:pt x="195661" y="356578"/>
                </a:moveTo>
                <a:lnTo>
                  <a:pt x="1654728" y="356578"/>
                </a:lnTo>
                <a:cubicBezTo>
                  <a:pt x="1669192" y="374463"/>
                  <a:pt x="1683656" y="394134"/>
                  <a:pt x="1696313" y="413807"/>
                </a:cubicBezTo>
                <a:cubicBezTo>
                  <a:pt x="1696313" y="413807"/>
                  <a:pt x="1696313" y="413807"/>
                  <a:pt x="154076" y="413807"/>
                </a:cubicBezTo>
                <a:cubicBezTo>
                  <a:pt x="166733" y="394134"/>
                  <a:pt x="181197" y="374463"/>
                  <a:pt x="195661" y="356578"/>
                </a:cubicBezTo>
                <a:close/>
                <a:moveTo>
                  <a:pt x="275853" y="265600"/>
                </a:moveTo>
                <a:cubicBezTo>
                  <a:pt x="275853" y="265600"/>
                  <a:pt x="275853" y="265600"/>
                  <a:pt x="1573069" y="265600"/>
                </a:cubicBezTo>
                <a:cubicBezTo>
                  <a:pt x="1591161" y="283586"/>
                  <a:pt x="1609253" y="301574"/>
                  <a:pt x="1627345" y="321361"/>
                </a:cubicBezTo>
                <a:cubicBezTo>
                  <a:pt x="1627345" y="321361"/>
                  <a:pt x="1627345" y="321361"/>
                  <a:pt x="221577" y="321361"/>
                </a:cubicBezTo>
                <a:cubicBezTo>
                  <a:pt x="237860" y="301574"/>
                  <a:pt x="255952" y="283586"/>
                  <a:pt x="275853" y="265600"/>
                </a:cubicBezTo>
                <a:close/>
                <a:moveTo>
                  <a:pt x="383140" y="173154"/>
                </a:moveTo>
                <a:lnTo>
                  <a:pt x="1465439" y="173154"/>
                </a:lnTo>
                <a:cubicBezTo>
                  <a:pt x="1490777" y="191497"/>
                  <a:pt x="1514305" y="211673"/>
                  <a:pt x="1537833" y="231850"/>
                </a:cubicBezTo>
                <a:cubicBezTo>
                  <a:pt x="1537833" y="231850"/>
                  <a:pt x="1537833" y="231850"/>
                  <a:pt x="312556" y="231850"/>
                </a:cubicBezTo>
                <a:cubicBezTo>
                  <a:pt x="334274" y="211673"/>
                  <a:pt x="359612" y="191497"/>
                  <a:pt x="383140" y="173154"/>
                </a:cubicBezTo>
                <a:close/>
                <a:moveTo>
                  <a:pt x="541052" y="83642"/>
                </a:moveTo>
                <a:lnTo>
                  <a:pt x="1307869" y="83642"/>
                </a:lnTo>
                <a:cubicBezTo>
                  <a:pt x="1345848" y="99830"/>
                  <a:pt x="1380210" y="117818"/>
                  <a:pt x="1414572" y="139403"/>
                </a:cubicBezTo>
                <a:cubicBezTo>
                  <a:pt x="1414572" y="139403"/>
                  <a:pt x="1414572" y="139403"/>
                  <a:pt x="434349" y="139403"/>
                </a:cubicBezTo>
                <a:cubicBezTo>
                  <a:pt x="468711" y="117818"/>
                  <a:pt x="504881" y="99830"/>
                  <a:pt x="541052" y="83642"/>
                </a:cubicBezTo>
                <a:close/>
                <a:moveTo>
                  <a:pt x="923727" y="0"/>
                </a:moveTo>
                <a:cubicBezTo>
                  <a:pt x="1028694" y="0"/>
                  <a:pt x="1128233" y="16142"/>
                  <a:pt x="1222342" y="48425"/>
                </a:cubicBezTo>
                <a:cubicBezTo>
                  <a:pt x="1222342" y="48425"/>
                  <a:pt x="1222342" y="48425"/>
                  <a:pt x="625111" y="48425"/>
                </a:cubicBezTo>
                <a:cubicBezTo>
                  <a:pt x="719221" y="16142"/>
                  <a:pt x="820569" y="0"/>
                  <a:pt x="923727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16" name="Text 13"/>
          <p:cNvSpPr/>
          <p:nvPr/>
        </p:nvSpPr>
        <p:spPr>
          <a:xfrm rot="2100000">
            <a:off x="4903470" y="142875"/>
            <a:ext cx="1850390" cy="185039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295131" y="1899285"/>
            <a:ext cx="5896869" cy="4958715"/>
          </a:xfrm>
          <a:custGeom>
            <a:avLst/>
            <a:gdLst/>
            <a:ahLst/>
            <a:cxnLst/>
            <a:rect l="l" t="t" r="r" b="b"/>
            <a:pathLst>
              <a:path w="5896869" h="4958715">
                <a:moveTo>
                  <a:pt x="3824288" y="0"/>
                </a:moveTo>
                <a:cubicBezTo>
                  <a:pt x="4550321" y="0"/>
                  <a:pt x="5229100" y="202320"/>
                  <a:pt x="5807321" y="553655"/>
                </a:cubicBezTo>
                <a:lnTo>
                  <a:pt x="5896869" y="611064"/>
                </a:lnTo>
                <a:lnTo>
                  <a:pt x="5896869" y="4958715"/>
                </a:lnTo>
                <a:lnTo>
                  <a:pt x="171213" y="4958715"/>
                </a:lnTo>
                <a:lnTo>
                  <a:pt x="77696" y="4595016"/>
                </a:lnTo>
                <a:cubicBezTo>
                  <a:pt x="26753" y="4346064"/>
                  <a:pt x="0" y="4088300"/>
                  <a:pt x="0" y="3824288"/>
                </a:cubicBezTo>
                <a:cubicBezTo>
                  <a:pt x="0" y="1712192"/>
                  <a:pt x="1712192" y="0"/>
                  <a:pt x="3824288" y="0"/>
                </a:cubicBezTo>
                <a:close/>
              </a:path>
            </a:pathLst>
          </a:custGeom>
          <a:gradFill flip="none" rotWithShape="1">
            <a:gsLst>
              <a:gs pos="30000">
                <a:srgbClr val="004CC0"/>
              </a:gs>
              <a:gs pos="79000">
                <a:srgbClr val="0084B4"/>
              </a:gs>
            </a:gsLst>
            <a:lin ang="4800000" scaled="1"/>
          </a:gradFill>
        </p:spPr>
      </p:sp>
      <p:sp>
        <p:nvSpPr>
          <p:cNvPr id="19" name="Text 16"/>
          <p:cNvSpPr/>
          <p:nvPr/>
        </p:nvSpPr>
        <p:spPr>
          <a:xfrm>
            <a:off x="6295131" y="1899285"/>
            <a:ext cx="5896869" cy="495871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0586534" y="732719"/>
            <a:ext cx="127370" cy="127370"/>
          </a:xfrm>
          <a:prstGeom prst="ellipse">
            <a:avLst/>
          </a:prstGeom>
          <a:solidFill>
            <a:srgbClr val="000000">
              <a:alpha val="0"/>
            </a:srgbClr>
          </a:solidFill>
          <a:ln w="9525">
            <a:solidFill>
              <a:srgbClr val="004CC0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10586534" y="732719"/>
            <a:ext cx="127370" cy="1273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10824716" y="732719"/>
            <a:ext cx="127370" cy="127370"/>
          </a:xfrm>
          <a:prstGeom prst="ellipse">
            <a:avLst/>
          </a:prstGeom>
          <a:solidFill>
            <a:srgbClr val="004CC0"/>
          </a:solidFill>
          <a:ln w="9525">
            <a:solidFill>
              <a:srgbClr val="004CC0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10824716" y="732719"/>
            <a:ext cx="127370" cy="1273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1064171" y="732719"/>
            <a:ext cx="127370" cy="127370"/>
          </a:xfrm>
          <a:prstGeom prst="ellipse">
            <a:avLst/>
          </a:prstGeom>
          <a:solidFill>
            <a:srgbClr val="000000">
              <a:alpha val="0"/>
            </a:srgbClr>
          </a:solidFill>
          <a:ln w="9525">
            <a:solidFill>
              <a:srgbClr val="004CC0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11064171" y="732719"/>
            <a:ext cx="127370" cy="1273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1302353" y="732719"/>
            <a:ext cx="127370" cy="127370"/>
          </a:xfrm>
          <a:prstGeom prst="ellipse">
            <a:avLst/>
          </a:prstGeom>
          <a:solidFill>
            <a:srgbClr val="004CC0"/>
          </a:solidFill>
          <a:ln w="9525">
            <a:solidFill>
              <a:srgbClr val="004CC0"/>
            </a:solidFill>
            <a:prstDash val="solid"/>
          </a:ln>
        </p:spPr>
      </p:sp>
      <p:sp>
        <p:nvSpPr>
          <p:cNvPr id="27" name="Text 24"/>
          <p:cNvSpPr/>
          <p:nvPr/>
        </p:nvSpPr>
        <p:spPr>
          <a:xfrm>
            <a:off x="11302353" y="732719"/>
            <a:ext cx="127370" cy="1273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02615" y="1575435"/>
            <a:ext cx="8047355" cy="8299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感谢</a:t>
            </a:r>
            <a:r>
              <a:rPr lang="zh-CN" altLang="en-US" sz="4800" dirty="0">
                <a:solidFill>
                  <a:srgbClr val="FFFFFF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各位专家批评指正！</a:t>
            </a:r>
            <a:endParaRPr lang="zh-CN" altLang="en-US" sz="4800" dirty="0">
              <a:solidFill>
                <a:srgbClr val="FFFFFF"/>
              </a:solidFill>
              <a:latin typeface="华文楷体" panose="02010600040101010101" charset="-122"/>
              <a:ea typeface="华文楷体" panose="02010600040101010101" charset="-122"/>
              <a:cs typeface="MiSans" pitchFamily="34" charset="-120"/>
            </a:endParaRPr>
          </a:p>
        </p:txBody>
      </p:sp>
      <p:pic>
        <p:nvPicPr>
          <p:cNvPr id="29" name="Image 1" descr="https://kimi-img.moonshot.cn/pub/slides/slides_tmpl/image/25-06-01-00:19:39-d0tio6s75iks2gau4id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870" y="0"/>
            <a:ext cx="6120130" cy="6858000"/>
          </a:xfrm>
          <a:prstGeom prst="rect">
            <a:avLst/>
          </a:prstGeom>
        </p:spPr>
      </p:pic>
      <p:sp>
        <p:nvSpPr>
          <p:cNvPr id="30" name="Shape 26"/>
          <p:cNvSpPr/>
          <p:nvPr/>
        </p:nvSpPr>
        <p:spPr>
          <a:xfrm>
            <a:off x="0" y="5358130"/>
            <a:ext cx="12106275" cy="860425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50000"/>
                </a:srgbClr>
              </a:gs>
              <a:gs pos="55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</p:spPr>
      </p:sp>
      <p:sp>
        <p:nvSpPr>
          <p:cNvPr id="31" name="Text 27"/>
          <p:cNvSpPr/>
          <p:nvPr/>
        </p:nvSpPr>
        <p:spPr>
          <a:xfrm>
            <a:off x="0" y="5358130"/>
            <a:ext cx="12106275" cy="86042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2" name="Shape 28"/>
          <p:cNvSpPr/>
          <p:nvPr/>
        </p:nvSpPr>
        <p:spPr>
          <a:xfrm rot="5400000">
            <a:off x="11222990" y="5725160"/>
            <a:ext cx="159385" cy="137795"/>
          </a:xfrm>
          <a:prstGeom prst="triangle">
            <a:avLst/>
          </a:prstGeom>
          <a:solidFill>
            <a:srgbClr val="00B0F0"/>
          </a:solidFill>
        </p:spPr>
      </p:sp>
      <p:sp>
        <p:nvSpPr>
          <p:cNvPr id="33" name="Text 29"/>
          <p:cNvSpPr/>
          <p:nvPr/>
        </p:nvSpPr>
        <p:spPr>
          <a:xfrm rot="5400000">
            <a:off x="11222990" y="5725160"/>
            <a:ext cx="159385" cy="1377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4" name="Shape 30"/>
          <p:cNvSpPr/>
          <p:nvPr/>
        </p:nvSpPr>
        <p:spPr>
          <a:xfrm rot="5400000" flipV="1">
            <a:off x="10981690" y="5725160"/>
            <a:ext cx="159385" cy="137795"/>
          </a:xfrm>
          <a:prstGeom prst="triangle">
            <a:avLst/>
          </a:prstGeom>
          <a:solidFill>
            <a:srgbClr val="00B0F0"/>
          </a:solidFill>
        </p:spPr>
      </p:sp>
      <p:sp>
        <p:nvSpPr>
          <p:cNvPr id="35" name="Text 31"/>
          <p:cNvSpPr/>
          <p:nvPr/>
        </p:nvSpPr>
        <p:spPr>
          <a:xfrm rot="5400000">
            <a:off x="10981690" y="5725160"/>
            <a:ext cx="159385" cy="13779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6" name="Shape 32"/>
          <p:cNvSpPr/>
          <p:nvPr/>
        </p:nvSpPr>
        <p:spPr>
          <a:xfrm>
            <a:off x="1858645" y="5788660"/>
            <a:ext cx="7811770" cy="0"/>
          </a:xfrm>
          <a:prstGeom prst="line">
            <a:avLst/>
          </a:prstGeom>
          <a:noFill/>
          <a:ln w="12700">
            <a:solidFill>
              <a:srgbClr val="004CC0"/>
            </a:solidFill>
            <a:prstDash val="solid"/>
            <a:headEnd type="none"/>
            <a:tailEnd type="none"/>
          </a:ln>
        </p:spPr>
      </p:sp>
      <p:sp>
        <p:nvSpPr>
          <p:cNvPr id="37" name="Shape 33"/>
          <p:cNvSpPr/>
          <p:nvPr/>
        </p:nvSpPr>
        <p:spPr>
          <a:xfrm rot="5400000">
            <a:off x="996315" y="5594985"/>
            <a:ext cx="400050" cy="339725"/>
          </a:xfrm>
          <a:prstGeom prst="triangle">
            <a:avLst/>
          </a:prstGeom>
          <a:solidFill>
            <a:srgbClr val="004CC0"/>
          </a:solidFill>
        </p:spPr>
      </p:sp>
      <p:sp>
        <p:nvSpPr>
          <p:cNvPr id="38" name="Text 34"/>
          <p:cNvSpPr/>
          <p:nvPr/>
        </p:nvSpPr>
        <p:spPr>
          <a:xfrm rot="5400000">
            <a:off x="996315" y="5594985"/>
            <a:ext cx="400050" cy="33972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9" name="Shape 35"/>
          <p:cNvSpPr/>
          <p:nvPr/>
        </p:nvSpPr>
        <p:spPr>
          <a:xfrm rot="5400000">
            <a:off x="1390015" y="5594985"/>
            <a:ext cx="400050" cy="339725"/>
          </a:xfrm>
          <a:prstGeom prst="triangle">
            <a:avLst/>
          </a:prstGeom>
          <a:solidFill>
            <a:srgbClr val="004CC0"/>
          </a:solidFill>
        </p:spPr>
      </p:sp>
      <p:sp>
        <p:nvSpPr>
          <p:cNvPr id="40" name="Text 36"/>
          <p:cNvSpPr/>
          <p:nvPr/>
        </p:nvSpPr>
        <p:spPr>
          <a:xfrm rot="5400000">
            <a:off x="1390015" y="5594985"/>
            <a:ext cx="400050" cy="33972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1" name="Shape 37"/>
          <p:cNvSpPr/>
          <p:nvPr/>
        </p:nvSpPr>
        <p:spPr>
          <a:xfrm>
            <a:off x="873760" y="2691130"/>
            <a:ext cx="2721610" cy="43878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42" name="Text 38"/>
          <p:cNvSpPr/>
          <p:nvPr/>
        </p:nvSpPr>
        <p:spPr>
          <a:xfrm>
            <a:off x="890270" y="2691130"/>
            <a:ext cx="3081655" cy="43878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3" name="Text 39"/>
          <p:cNvSpPr/>
          <p:nvPr/>
        </p:nvSpPr>
        <p:spPr>
          <a:xfrm>
            <a:off x="789305" y="2741930"/>
            <a:ext cx="2976880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algn="ctr">
              <a:lnSpc>
                <a:spcPct val="100000"/>
              </a:lnSpc>
              <a:buClrTx/>
              <a:buSzTx/>
              <a:buFontTx/>
              <a:buNone/>
            </a:pPr>
            <a:r>
              <a:rPr lang="en-US" sz="1800" b="1" dirty="0">
                <a:solidFill>
                  <a:srgbClr val="000000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汇报小组：三个臭皮匠</a:t>
            </a:r>
            <a:endParaRPr lang="en-US" sz="1800" b="1" dirty="0">
              <a:solidFill>
                <a:srgbClr val="000000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44" name="Shape 40"/>
          <p:cNvSpPr/>
          <p:nvPr/>
        </p:nvSpPr>
        <p:spPr>
          <a:xfrm>
            <a:off x="3935730" y="2691130"/>
            <a:ext cx="2193925" cy="438785"/>
          </a:xfrm>
          <a:prstGeom prst="roundRect">
            <a:avLst>
              <a:gd name="adj" fmla="val 50000"/>
            </a:avLst>
          </a:prstGeom>
          <a:solidFill>
            <a:srgbClr val="FFFFFF"/>
          </a:solidFill>
        </p:spPr>
      </p:sp>
      <p:sp>
        <p:nvSpPr>
          <p:cNvPr id="45" name="Text 41"/>
          <p:cNvSpPr/>
          <p:nvPr/>
        </p:nvSpPr>
        <p:spPr>
          <a:xfrm>
            <a:off x="2873456" y="2691130"/>
            <a:ext cx="2059142" cy="43878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6" name="Text 42"/>
          <p:cNvSpPr/>
          <p:nvPr/>
        </p:nvSpPr>
        <p:spPr>
          <a:xfrm>
            <a:off x="3826510" y="2741930"/>
            <a:ext cx="2399030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时间:2025.6.26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1"/>
          <p:cNvSpPr/>
          <p:nvPr>
            <p:custDataLst>
              <p:tags r:id="rId1"/>
            </p:custDataLst>
          </p:nvPr>
        </p:nvSpPr>
        <p:spPr>
          <a:xfrm>
            <a:off x="6248400" y="2026920"/>
            <a:ext cx="4095750" cy="2896235"/>
          </a:xfrm>
          <a:prstGeom prst="roundRect">
            <a:avLst>
              <a:gd name="adj" fmla="val 8294"/>
            </a:avLst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4" name="Shape 12"/>
          <p:cNvSpPr/>
          <p:nvPr>
            <p:custDataLst>
              <p:tags r:id="rId2"/>
            </p:custDataLst>
          </p:nvPr>
        </p:nvSpPr>
        <p:spPr>
          <a:xfrm>
            <a:off x="1301750" y="2026920"/>
            <a:ext cx="4095750" cy="2896235"/>
          </a:xfrm>
          <a:prstGeom prst="roundRect">
            <a:avLst>
              <a:gd name="adj" fmla="val 8294"/>
            </a:avLst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53390" y="211455"/>
            <a:ext cx="10151745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目录</a:t>
            </a:r>
            <a:endParaRPr lang="en-US" sz="1600" dirty="0"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1508760" y="493395"/>
            <a:ext cx="2461260" cy="3067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1D3EB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9" name="Shape 7"/>
          <p:cNvSpPr/>
          <p:nvPr>
            <p:custDataLst>
              <p:tags r:id="rId3"/>
            </p:custDataLst>
          </p:nvPr>
        </p:nvSpPr>
        <p:spPr>
          <a:xfrm>
            <a:off x="1638300" y="2364105"/>
            <a:ext cx="763905" cy="763905"/>
          </a:xfrm>
          <a:prstGeom prst="roundRect">
            <a:avLst/>
          </a:prstGeom>
          <a:solidFill>
            <a:srgbClr val="004CC0"/>
          </a:solidFill>
          <a:ln w="19050">
            <a:solidFill>
              <a:srgbClr val="1D3EB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638300" y="2364105"/>
            <a:ext cx="763905" cy="76390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9"/>
          <p:cNvSpPr/>
          <p:nvPr>
            <p:custDataLst>
              <p:tags r:id="rId4"/>
            </p:custDataLst>
          </p:nvPr>
        </p:nvSpPr>
        <p:spPr>
          <a:xfrm>
            <a:off x="1691930" y="2481394"/>
            <a:ext cx="656208" cy="4296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2" name="Text 10"/>
          <p:cNvSpPr/>
          <p:nvPr>
            <p:custDataLst>
              <p:tags r:id="rId5"/>
            </p:custDataLst>
          </p:nvPr>
        </p:nvSpPr>
        <p:spPr>
          <a:xfrm>
            <a:off x="1638300" y="3188970"/>
            <a:ext cx="3420745" cy="7372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800" dirty="0">
                <a:solidFill>
                  <a:srgbClr val="2B2F36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项目参赛队员分工</a:t>
            </a:r>
            <a:endParaRPr lang="en-US" sz="1600" dirty="0"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13" name="Shape 11"/>
          <p:cNvSpPr/>
          <p:nvPr>
            <p:custDataLst>
              <p:tags r:id="rId6"/>
            </p:custDataLst>
          </p:nvPr>
        </p:nvSpPr>
        <p:spPr>
          <a:xfrm>
            <a:off x="1549400" y="5167630"/>
            <a:ext cx="3599815" cy="7620"/>
          </a:xfrm>
          <a:prstGeom prst="line">
            <a:avLst/>
          </a:prstGeom>
          <a:noFill/>
          <a:ln w="19050">
            <a:solidFill>
              <a:srgbClr val="1D3EBF"/>
            </a:solidFill>
            <a:prstDash val="solid"/>
            <a:headEnd type="none"/>
            <a:tailEnd type="none"/>
          </a:ln>
        </p:spPr>
      </p:sp>
      <p:sp>
        <p:nvSpPr>
          <p:cNvPr id="15" name="Text 13"/>
          <p:cNvSpPr/>
          <p:nvPr/>
        </p:nvSpPr>
        <p:spPr>
          <a:xfrm>
            <a:off x="1301750" y="2026920"/>
            <a:ext cx="4095750" cy="28962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4"/>
          <p:cNvSpPr/>
          <p:nvPr>
            <p:custDataLst>
              <p:tags r:id="rId7"/>
            </p:custDataLst>
          </p:nvPr>
        </p:nvSpPr>
        <p:spPr>
          <a:xfrm flipV="1">
            <a:off x="1501775" y="5278120"/>
            <a:ext cx="3695700" cy="76200"/>
          </a:xfrm>
          <a:prstGeom prst="roundRect">
            <a:avLst>
              <a:gd name="adj" fmla="val 50000"/>
            </a:avLst>
          </a:prstGeom>
          <a:solidFill>
            <a:srgbClr val="004CC0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501775" y="5278120"/>
            <a:ext cx="3695700" cy="76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6"/>
          <p:cNvSpPr/>
          <p:nvPr>
            <p:custDataLst>
              <p:tags r:id="rId8"/>
            </p:custDataLst>
          </p:nvPr>
        </p:nvSpPr>
        <p:spPr>
          <a:xfrm>
            <a:off x="6584950" y="2364105"/>
            <a:ext cx="763905" cy="763905"/>
          </a:xfrm>
          <a:prstGeom prst="roundRect">
            <a:avLst/>
          </a:prstGeom>
          <a:solidFill>
            <a:srgbClr val="004CC0"/>
          </a:solidFill>
          <a:ln w="19050">
            <a:solidFill>
              <a:srgbClr val="1D3EBF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584950" y="2364105"/>
            <a:ext cx="763905" cy="76390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18"/>
          <p:cNvSpPr/>
          <p:nvPr>
            <p:custDataLst>
              <p:tags r:id="rId9"/>
            </p:custDataLst>
          </p:nvPr>
        </p:nvSpPr>
        <p:spPr>
          <a:xfrm>
            <a:off x="6638580" y="2481394"/>
            <a:ext cx="656208" cy="4296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-122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>
            <p:custDataLst>
              <p:tags r:id="rId10"/>
            </p:custDataLst>
          </p:nvPr>
        </p:nvSpPr>
        <p:spPr>
          <a:xfrm>
            <a:off x="6584950" y="3188970"/>
            <a:ext cx="3420745" cy="1383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800" dirty="0">
                <a:solidFill>
                  <a:srgbClr val="2B2F36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项目开发时间进度安排及任务推进情况</a:t>
            </a:r>
            <a:endParaRPr lang="en-US" sz="1600" dirty="0"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22" name="Shape 20"/>
          <p:cNvSpPr/>
          <p:nvPr>
            <p:custDataLst>
              <p:tags r:id="rId11"/>
            </p:custDataLst>
          </p:nvPr>
        </p:nvSpPr>
        <p:spPr>
          <a:xfrm>
            <a:off x="6496050" y="5167630"/>
            <a:ext cx="3599815" cy="7620"/>
          </a:xfrm>
          <a:prstGeom prst="line">
            <a:avLst/>
          </a:prstGeom>
          <a:noFill/>
          <a:ln w="19050">
            <a:solidFill>
              <a:srgbClr val="1D3EBF"/>
            </a:solidFill>
            <a:prstDash val="solid"/>
            <a:headEnd type="none"/>
            <a:tailEnd type="none"/>
          </a:ln>
        </p:spPr>
      </p:sp>
      <p:sp>
        <p:nvSpPr>
          <p:cNvPr id="24" name="Text 22"/>
          <p:cNvSpPr/>
          <p:nvPr/>
        </p:nvSpPr>
        <p:spPr>
          <a:xfrm>
            <a:off x="6248400" y="2026920"/>
            <a:ext cx="4095750" cy="28962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Shape 23"/>
          <p:cNvSpPr/>
          <p:nvPr>
            <p:custDataLst>
              <p:tags r:id="rId12"/>
            </p:custDataLst>
          </p:nvPr>
        </p:nvSpPr>
        <p:spPr>
          <a:xfrm flipV="1">
            <a:off x="6448425" y="5278120"/>
            <a:ext cx="3695700" cy="76200"/>
          </a:xfrm>
          <a:prstGeom prst="roundRect">
            <a:avLst>
              <a:gd name="adj" fmla="val 50000"/>
            </a:avLst>
          </a:prstGeom>
          <a:solidFill>
            <a:srgbClr val="004CC0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6448425" y="5278120"/>
            <a:ext cx="3695700" cy="76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04-d0tinu475iks2gau4i2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03430" cy="68427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-55880" y="-8890"/>
            <a:ext cx="12247880" cy="6875780"/>
          </a:xfrm>
          <a:prstGeom prst="rect">
            <a:avLst/>
          </a:prstGeom>
          <a:solidFill>
            <a:srgbClr val="1D3EBF">
              <a:alpha val="94902"/>
            </a:srgbClr>
          </a:solidFill>
        </p:spPr>
      </p:sp>
      <p:sp>
        <p:nvSpPr>
          <p:cNvPr id="9" name="Text 6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060825" y="2246630"/>
            <a:ext cx="6873875" cy="10147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项目参赛队员分工</a:t>
            </a:r>
            <a:endParaRPr lang="en-US" sz="6000" dirty="0">
              <a:solidFill>
                <a:srgbClr val="FFFFFF"/>
              </a:solidFill>
              <a:latin typeface="华文楷体" panose="02010600040101010101" charset="-122"/>
              <a:ea typeface="华文楷体" panose="02010600040101010101" charset="-122"/>
              <a:cs typeface="MiSans" pitchFamily="34" charset="-12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3870960" y="2246630"/>
            <a:ext cx="0" cy="193802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941705" y="2068830"/>
            <a:ext cx="2804160" cy="2214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3800" dirty="0">
                <a:solidFill>
                  <a:srgbClr val="FFFFFF"/>
                </a:solidFill>
                <a:ea typeface="MiSans" pitchFamily="34" charset="-122"/>
                <a:cs typeface="+mn-lt"/>
              </a:rPr>
              <a:t>01</a:t>
            </a:r>
            <a:endParaRPr lang="en-US" sz="13800" dirty="0">
              <a:solidFill>
                <a:srgbClr val="FFFFFF"/>
              </a:solidFill>
              <a:ea typeface="MiSans" pitchFamily="34" charset="-122"/>
              <a:cs typeface="+mn-lt"/>
            </a:endParaRPr>
          </a:p>
        </p:txBody>
      </p:sp>
      <p:sp>
        <p:nvSpPr>
          <p:cNvPr id="13" name="Shape 10"/>
          <p:cNvSpPr/>
          <p:nvPr/>
        </p:nvSpPr>
        <p:spPr>
          <a:xfrm rot="2100000">
            <a:off x="9042400" y="3636645"/>
            <a:ext cx="3905250" cy="3905250"/>
          </a:xfrm>
          <a:custGeom>
            <a:avLst/>
            <a:gdLst/>
            <a:ahLst/>
            <a:cxnLst/>
            <a:rect l="l" t="t" r="r" b="b"/>
            <a:pathLst>
              <a:path w="3905250" h="3905250">
                <a:moveTo>
                  <a:pt x="1430788" y="3837117"/>
                </a:moveTo>
                <a:cubicBezTo>
                  <a:pt x="1430788" y="3837117"/>
                  <a:pt x="1430788" y="3837117"/>
                  <a:pt x="2474458" y="3837117"/>
                </a:cubicBezTo>
                <a:cubicBezTo>
                  <a:pt x="2310071" y="3882540"/>
                  <a:pt x="2134213" y="3905250"/>
                  <a:pt x="1950712" y="3905250"/>
                </a:cubicBezTo>
                <a:cubicBezTo>
                  <a:pt x="1771033" y="3905250"/>
                  <a:pt x="1595175" y="3882540"/>
                  <a:pt x="1430788" y="3837117"/>
                </a:cubicBezTo>
                <a:close/>
                <a:moveTo>
                  <a:pt x="972440" y="3642011"/>
                </a:moveTo>
                <a:lnTo>
                  <a:pt x="2929711" y="3642011"/>
                </a:lnTo>
                <a:cubicBezTo>
                  <a:pt x="2849588" y="3687305"/>
                  <a:pt x="2769465" y="3728823"/>
                  <a:pt x="2681713" y="3762792"/>
                </a:cubicBezTo>
                <a:cubicBezTo>
                  <a:pt x="2681713" y="3762792"/>
                  <a:pt x="2681713" y="3762792"/>
                  <a:pt x="1216621" y="3762792"/>
                </a:cubicBezTo>
                <a:cubicBezTo>
                  <a:pt x="1132685" y="3728823"/>
                  <a:pt x="1048746" y="3687305"/>
                  <a:pt x="972440" y="3642011"/>
                </a:cubicBezTo>
                <a:close/>
                <a:moveTo>
                  <a:pt x="696812" y="3450000"/>
                </a:moveTo>
                <a:lnTo>
                  <a:pt x="3205340" y="3450000"/>
                </a:lnTo>
                <a:cubicBezTo>
                  <a:pt x="3151885" y="3491759"/>
                  <a:pt x="3098432" y="3529723"/>
                  <a:pt x="3044977" y="3567684"/>
                </a:cubicBezTo>
                <a:cubicBezTo>
                  <a:pt x="3044977" y="3567684"/>
                  <a:pt x="3044977" y="3567684"/>
                  <a:pt x="857175" y="3567684"/>
                </a:cubicBezTo>
                <a:cubicBezTo>
                  <a:pt x="799902" y="3529723"/>
                  <a:pt x="746447" y="3491759"/>
                  <a:pt x="696812" y="3450000"/>
                </a:cubicBezTo>
                <a:close/>
                <a:moveTo>
                  <a:pt x="498608" y="3254891"/>
                </a:moveTo>
                <a:lnTo>
                  <a:pt x="3403544" y="3254891"/>
                </a:lnTo>
                <a:cubicBezTo>
                  <a:pt x="3365373" y="3297474"/>
                  <a:pt x="3327199" y="3340057"/>
                  <a:pt x="3285209" y="3378769"/>
                </a:cubicBezTo>
                <a:cubicBezTo>
                  <a:pt x="3285209" y="3378769"/>
                  <a:pt x="3285209" y="3378769"/>
                  <a:pt x="616943" y="3378769"/>
                </a:cubicBezTo>
                <a:cubicBezTo>
                  <a:pt x="574953" y="3340057"/>
                  <a:pt x="532964" y="3297474"/>
                  <a:pt x="498608" y="3254891"/>
                </a:cubicBezTo>
                <a:close/>
                <a:moveTo>
                  <a:pt x="346856" y="3065979"/>
                </a:moveTo>
                <a:lnTo>
                  <a:pt x="3558390" y="3065979"/>
                </a:lnTo>
                <a:cubicBezTo>
                  <a:pt x="3527840" y="3107736"/>
                  <a:pt x="3501110" y="3145699"/>
                  <a:pt x="3466742" y="3183663"/>
                </a:cubicBezTo>
                <a:cubicBezTo>
                  <a:pt x="3466742" y="3183663"/>
                  <a:pt x="3466742" y="3183663"/>
                  <a:pt x="434687" y="3183663"/>
                </a:cubicBezTo>
                <a:cubicBezTo>
                  <a:pt x="404137" y="3145699"/>
                  <a:pt x="373587" y="3107736"/>
                  <a:pt x="346856" y="3065979"/>
                </a:cubicBezTo>
                <a:close/>
                <a:moveTo>
                  <a:pt x="229172" y="2870870"/>
                </a:moveTo>
                <a:lnTo>
                  <a:pt x="3676074" y="2870870"/>
                </a:lnTo>
                <a:cubicBezTo>
                  <a:pt x="3653171" y="2912388"/>
                  <a:pt x="3630268" y="2953907"/>
                  <a:pt x="3603548" y="2991652"/>
                </a:cubicBezTo>
                <a:cubicBezTo>
                  <a:pt x="3603548" y="2991652"/>
                  <a:pt x="3603548" y="2991652"/>
                  <a:pt x="297881" y="2991652"/>
                </a:cubicBezTo>
                <a:cubicBezTo>
                  <a:pt x="274978" y="2953907"/>
                  <a:pt x="252075" y="2912388"/>
                  <a:pt x="229172" y="2870870"/>
                </a:cubicBezTo>
                <a:close/>
                <a:moveTo>
                  <a:pt x="136264" y="2678859"/>
                </a:moveTo>
                <a:lnTo>
                  <a:pt x="3762788" y="2678859"/>
                </a:lnTo>
                <a:cubicBezTo>
                  <a:pt x="3747519" y="2716821"/>
                  <a:pt x="3728432" y="2758580"/>
                  <a:pt x="3709345" y="2796543"/>
                </a:cubicBezTo>
                <a:cubicBezTo>
                  <a:pt x="3709345" y="2796543"/>
                  <a:pt x="3709345" y="2796543"/>
                  <a:pt x="189707" y="2796543"/>
                </a:cubicBezTo>
                <a:cubicBezTo>
                  <a:pt x="170620" y="2758580"/>
                  <a:pt x="155351" y="2716821"/>
                  <a:pt x="136264" y="2678859"/>
                </a:cubicBezTo>
                <a:close/>
                <a:moveTo>
                  <a:pt x="71229" y="2483753"/>
                </a:moveTo>
                <a:lnTo>
                  <a:pt x="3830923" y="2483753"/>
                </a:lnTo>
                <a:cubicBezTo>
                  <a:pt x="3819472" y="2526335"/>
                  <a:pt x="3804205" y="2568918"/>
                  <a:pt x="3788937" y="2607631"/>
                </a:cubicBezTo>
                <a:cubicBezTo>
                  <a:pt x="3788937" y="2607631"/>
                  <a:pt x="3788937" y="2607631"/>
                  <a:pt x="109399" y="2607631"/>
                </a:cubicBezTo>
                <a:cubicBezTo>
                  <a:pt x="94130" y="2568918"/>
                  <a:pt x="82680" y="2526335"/>
                  <a:pt x="71229" y="2483753"/>
                </a:cubicBezTo>
                <a:close/>
                <a:moveTo>
                  <a:pt x="24774" y="2294838"/>
                </a:moveTo>
                <a:lnTo>
                  <a:pt x="3874279" y="2294838"/>
                </a:lnTo>
                <a:cubicBezTo>
                  <a:pt x="3866641" y="2332799"/>
                  <a:pt x="3859004" y="2374559"/>
                  <a:pt x="3851364" y="2412522"/>
                </a:cubicBezTo>
                <a:cubicBezTo>
                  <a:pt x="3851364" y="2412522"/>
                  <a:pt x="3851364" y="2412522"/>
                  <a:pt x="51506" y="2412522"/>
                </a:cubicBezTo>
                <a:cubicBezTo>
                  <a:pt x="43868" y="2374559"/>
                  <a:pt x="32411" y="2332799"/>
                  <a:pt x="24774" y="2294838"/>
                </a:cubicBezTo>
                <a:close/>
                <a:moveTo>
                  <a:pt x="3096" y="2099731"/>
                </a:moveTo>
                <a:lnTo>
                  <a:pt x="3902152" y="2099731"/>
                </a:lnTo>
                <a:cubicBezTo>
                  <a:pt x="3898334" y="2141249"/>
                  <a:pt x="3894515" y="2182769"/>
                  <a:pt x="3886877" y="2220513"/>
                </a:cubicBezTo>
                <a:cubicBezTo>
                  <a:pt x="3886877" y="2220513"/>
                  <a:pt x="3886877" y="2220513"/>
                  <a:pt x="18371" y="2220513"/>
                </a:cubicBezTo>
                <a:cubicBezTo>
                  <a:pt x="10733" y="2182769"/>
                  <a:pt x="6916" y="2141249"/>
                  <a:pt x="3096" y="2099731"/>
                </a:cubicBezTo>
                <a:close/>
                <a:moveTo>
                  <a:pt x="0" y="1907721"/>
                </a:moveTo>
                <a:cubicBezTo>
                  <a:pt x="0" y="1907721"/>
                  <a:pt x="0" y="1907721"/>
                  <a:pt x="3905250" y="1907721"/>
                </a:cubicBezTo>
                <a:cubicBezTo>
                  <a:pt x="3905250" y="1923204"/>
                  <a:pt x="3905250" y="1934818"/>
                  <a:pt x="3905250" y="1950304"/>
                </a:cubicBezTo>
                <a:cubicBezTo>
                  <a:pt x="3905250" y="1977403"/>
                  <a:pt x="3905250" y="2004500"/>
                  <a:pt x="3905250" y="2031599"/>
                </a:cubicBezTo>
                <a:cubicBezTo>
                  <a:pt x="3905250" y="2031599"/>
                  <a:pt x="3905250" y="2031599"/>
                  <a:pt x="0" y="2031599"/>
                </a:cubicBezTo>
                <a:cubicBezTo>
                  <a:pt x="0" y="2004500"/>
                  <a:pt x="0" y="1977403"/>
                  <a:pt x="0" y="1950304"/>
                </a:cubicBezTo>
                <a:cubicBezTo>
                  <a:pt x="0" y="1934818"/>
                  <a:pt x="0" y="1923204"/>
                  <a:pt x="0" y="1907721"/>
                </a:cubicBezTo>
                <a:close/>
                <a:moveTo>
                  <a:pt x="10733" y="1712612"/>
                </a:moveTo>
                <a:lnTo>
                  <a:pt x="3890695" y="1712612"/>
                </a:lnTo>
                <a:cubicBezTo>
                  <a:pt x="3898334" y="1755195"/>
                  <a:pt x="3898334" y="1793907"/>
                  <a:pt x="3902152" y="1836490"/>
                </a:cubicBezTo>
                <a:cubicBezTo>
                  <a:pt x="3902152" y="1836490"/>
                  <a:pt x="3902152" y="1836490"/>
                  <a:pt x="3096" y="1836490"/>
                </a:cubicBezTo>
                <a:cubicBezTo>
                  <a:pt x="3096" y="1793907"/>
                  <a:pt x="6916" y="1755195"/>
                  <a:pt x="10733" y="1712612"/>
                </a:cubicBezTo>
                <a:close/>
                <a:moveTo>
                  <a:pt x="44578" y="1523699"/>
                </a:moveTo>
                <a:lnTo>
                  <a:pt x="3857574" y="1523699"/>
                </a:lnTo>
                <a:cubicBezTo>
                  <a:pt x="3865207" y="1561444"/>
                  <a:pt x="3872841" y="1602962"/>
                  <a:pt x="3880474" y="1644481"/>
                </a:cubicBezTo>
                <a:cubicBezTo>
                  <a:pt x="3880474" y="1644481"/>
                  <a:pt x="3880474" y="1644481"/>
                  <a:pt x="21678" y="1644481"/>
                </a:cubicBezTo>
                <a:cubicBezTo>
                  <a:pt x="29311" y="1602962"/>
                  <a:pt x="36945" y="1561444"/>
                  <a:pt x="44578" y="1523699"/>
                </a:cubicBezTo>
                <a:close/>
                <a:moveTo>
                  <a:pt x="99389" y="1328591"/>
                </a:moveTo>
                <a:lnTo>
                  <a:pt x="3805859" y="1328591"/>
                </a:lnTo>
                <a:cubicBezTo>
                  <a:pt x="3817310" y="1370108"/>
                  <a:pt x="3828762" y="1407853"/>
                  <a:pt x="3840213" y="1449373"/>
                </a:cubicBezTo>
                <a:cubicBezTo>
                  <a:pt x="3840213" y="1449373"/>
                  <a:pt x="3840213" y="1449373"/>
                  <a:pt x="65035" y="1449373"/>
                </a:cubicBezTo>
                <a:cubicBezTo>
                  <a:pt x="72669" y="1407853"/>
                  <a:pt x="87938" y="1370108"/>
                  <a:pt x="99389" y="1328591"/>
                </a:cubicBezTo>
                <a:close/>
                <a:moveTo>
                  <a:pt x="173517" y="1136580"/>
                </a:moveTo>
                <a:lnTo>
                  <a:pt x="3724814" y="1136580"/>
                </a:lnTo>
                <a:cubicBezTo>
                  <a:pt x="3743906" y="1175293"/>
                  <a:pt x="3762999" y="1217875"/>
                  <a:pt x="3778274" y="1260458"/>
                </a:cubicBezTo>
                <a:cubicBezTo>
                  <a:pt x="3778274" y="1260458"/>
                  <a:pt x="3778274" y="1260458"/>
                  <a:pt x="123876" y="1260458"/>
                </a:cubicBezTo>
                <a:cubicBezTo>
                  <a:pt x="139151" y="1217875"/>
                  <a:pt x="154424" y="1175293"/>
                  <a:pt x="173517" y="1136580"/>
                </a:cubicBezTo>
                <a:close/>
                <a:moveTo>
                  <a:pt x="279293" y="941474"/>
                </a:moveTo>
                <a:lnTo>
                  <a:pt x="3626673" y="941474"/>
                </a:lnTo>
                <a:cubicBezTo>
                  <a:pt x="3649574" y="984056"/>
                  <a:pt x="3672475" y="1022769"/>
                  <a:pt x="3691560" y="1065351"/>
                </a:cubicBezTo>
                <a:cubicBezTo>
                  <a:pt x="3691560" y="1065351"/>
                  <a:pt x="3691560" y="1065351"/>
                  <a:pt x="210590" y="1065351"/>
                </a:cubicBezTo>
                <a:cubicBezTo>
                  <a:pt x="233491" y="1022769"/>
                  <a:pt x="256392" y="984056"/>
                  <a:pt x="279293" y="941474"/>
                </a:cubicBezTo>
                <a:close/>
                <a:moveTo>
                  <a:pt x="412943" y="752559"/>
                </a:moveTo>
                <a:lnTo>
                  <a:pt x="3492305" y="752559"/>
                </a:lnTo>
                <a:cubicBezTo>
                  <a:pt x="3522832" y="790304"/>
                  <a:pt x="3553359" y="831821"/>
                  <a:pt x="3580070" y="873341"/>
                </a:cubicBezTo>
                <a:cubicBezTo>
                  <a:pt x="3580070" y="873341"/>
                  <a:pt x="3580070" y="873341"/>
                  <a:pt x="325179" y="873341"/>
                </a:cubicBezTo>
                <a:cubicBezTo>
                  <a:pt x="351889" y="831821"/>
                  <a:pt x="382416" y="790304"/>
                  <a:pt x="412943" y="752559"/>
                </a:cubicBezTo>
                <a:close/>
                <a:moveTo>
                  <a:pt x="582189" y="560548"/>
                </a:moveTo>
                <a:cubicBezTo>
                  <a:pt x="582189" y="560548"/>
                  <a:pt x="582189" y="560548"/>
                  <a:pt x="3319963" y="560548"/>
                </a:cubicBezTo>
                <a:cubicBezTo>
                  <a:pt x="3358147" y="598509"/>
                  <a:pt x="3396330" y="636473"/>
                  <a:pt x="3434514" y="678232"/>
                </a:cubicBezTo>
                <a:cubicBezTo>
                  <a:pt x="3434514" y="678232"/>
                  <a:pt x="3434514" y="678232"/>
                  <a:pt x="467638" y="678232"/>
                </a:cubicBezTo>
                <a:cubicBezTo>
                  <a:pt x="502004" y="636473"/>
                  <a:pt x="540188" y="598509"/>
                  <a:pt x="582189" y="560548"/>
                </a:cubicBezTo>
                <a:close/>
                <a:moveTo>
                  <a:pt x="808618" y="365442"/>
                </a:moveTo>
                <a:lnTo>
                  <a:pt x="3092810" y="365442"/>
                </a:lnTo>
                <a:cubicBezTo>
                  <a:pt x="3146286" y="404154"/>
                  <a:pt x="3195943" y="446737"/>
                  <a:pt x="3245599" y="489319"/>
                </a:cubicBezTo>
                <a:cubicBezTo>
                  <a:pt x="3245599" y="489319"/>
                  <a:pt x="3245599" y="489319"/>
                  <a:pt x="659649" y="489319"/>
                </a:cubicBezTo>
                <a:cubicBezTo>
                  <a:pt x="705486" y="446737"/>
                  <a:pt x="758962" y="404154"/>
                  <a:pt x="808618" y="365442"/>
                </a:cubicBezTo>
                <a:close/>
                <a:moveTo>
                  <a:pt x="1141891" y="176527"/>
                </a:moveTo>
                <a:lnTo>
                  <a:pt x="2760259" y="176527"/>
                </a:lnTo>
                <a:cubicBezTo>
                  <a:pt x="2840413" y="210692"/>
                  <a:pt x="2912935" y="248655"/>
                  <a:pt x="2985456" y="294211"/>
                </a:cubicBezTo>
                <a:cubicBezTo>
                  <a:pt x="2985456" y="294211"/>
                  <a:pt x="2985456" y="294211"/>
                  <a:pt x="916695" y="294211"/>
                </a:cubicBezTo>
                <a:cubicBezTo>
                  <a:pt x="989215" y="248655"/>
                  <a:pt x="1065553" y="210692"/>
                  <a:pt x="1141891" y="176527"/>
                </a:cubicBezTo>
                <a:close/>
                <a:moveTo>
                  <a:pt x="1949526" y="0"/>
                </a:moveTo>
                <a:cubicBezTo>
                  <a:pt x="2171061" y="0"/>
                  <a:pt x="2381136" y="34067"/>
                  <a:pt x="2579754" y="102200"/>
                </a:cubicBezTo>
                <a:cubicBezTo>
                  <a:pt x="2579754" y="102200"/>
                  <a:pt x="2579754" y="102200"/>
                  <a:pt x="1319298" y="102200"/>
                </a:cubicBezTo>
                <a:cubicBezTo>
                  <a:pt x="1517916" y="34067"/>
                  <a:pt x="1731811" y="0"/>
                  <a:pt x="194952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14" name="Text 11"/>
          <p:cNvSpPr/>
          <p:nvPr/>
        </p:nvSpPr>
        <p:spPr>
          <a:xfrm rot="2100000">
            <a:off x="9042400" y="3636645"/>
            <a:ext cx="3905250" cy="390525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16680000">
            <a:off x="-121920" y="-71120"/>
            <a:ext cx="2160270" cy="1989455"/>
          </a:xfrm>
          <a:custGeom>
            <a:avLst/>
            <a:gdLst/>
            <a:ahLst/>
            <a:cxnLst/>
            <a:rect l="l" t="t" r="r" b="b"/>
            <a:pathLst>
              <a:path w="2160270" h="1989455">
                <a:moveTo>
                  <a:pt x="0" y="404000"/>
                </a:moveTo>
                <a:cubicBezTo>
                  <a:pt x="-4270" y="299551"/>
                  <a:pt x="25291" y="106748"/>
                  <a:pt x="30218" y="95252"/>
                </a:cubicBezTo>
                <a:lnTo>
                  <a:pt x="672683" y="0"/>
                </a:lnTo>
                <a:cubicBezTo>
                  <a:pt x="623742" y="90325"/>
                  <a:pt x="580057" y="311376"/>
                  <a:pt x="587283" y="404000"/>
                </a:cubicBezTo>
                <a:cubicBezTo>
                  <a:pt x="570204" y="964345"/>
                  <a:pt x="1083255" y="1415972"/>
                  <a:pt x="1585468" y="1402177"/>
                </a:cubicBezTo>
                <a:cubicBezTo>
                  <a:pt x="1754953" y="1415643"/>
                  <a:pt x="2006223" y="1319406"/>
                  <a:pt x="2070272" y="1276707"/>
                </a:cubicBezTo>
                <a:lnTo>
                  <a:pt x="2160270" y="1882050"/>
                </a:lnTo>
                <a:cubicBezTo>
                  <a:pt x="2022974" y="1946756"/>
                  <a:pt x="1709297" y="1997995"/>
                  <a:pt x="1585468" y="1989455"/>
                </a:cubicBezTo>
                <a:cubicBezTo>
                  <a:pt x="695675" y="2016717"/>
                  <a:pt x="-21678" y="1202147"/>
                  <a:pt x="0" y="40400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0"/>
                </a:srgbClr>
              </a:gs>
            </a:gsLst>
            <a:lin ang="16200000" scaled="1"/>
          </a:gradFill>
        </p:spPr>
      </p:sp>
      <p:sp>
        <p:nvSpPr>
          <p:cNvPr id="16" name="Text 13"/>
          <p:cNvSpPr/>
          <p:nvPr/>
        </p:nvSpPr>
        <p:spPr>
          <a:xfrm rot="16680000">
            <a:off x="-121920" y="-71120"/>
            <a:ext cx="2160270" cy="198945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17460000">
            <a:off x="10614660" y="325120"/>
            <a:ext cx="1136650" cy="113665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18" name="Text 15"/>
          <p:cNvSpPr/>
          <p:nvPr/>
        </p:nvSpPr>
        <p:spPr>
          <a:xfrm rot="17460000">
            <a:off x="10614660" y="325120"/>
            <a:ext cx="1136650" cy="113665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17460000" flipH="1" flipV="1">
            <a:off x="811530" y="5401945"/>
            <a:ext cx="3069590" cy="306959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20" name="Text 17"/>
          <p:cNvSpPr/>
          <p:nvPr/>
        </p:nvSpPr>
        <p:spPr>
          <a:xfrm rot="17460000">
            <a:off x="811530" y="5401945"/>
            <a:ext cx="3069590" cy="306959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 rot="16200000">
            <a:off x="9295765" y="1900873"/>
            <a:ext cx="2637155" cy="1113155"/>
          </a:xfrm>
          <a:prstGeom prst="round2DiagRect">
            <a:avLst/>
          </a:prstGeom>
          <a:solidFill>
            <a:srgbClr val="004CC0"/>
          </a:solidFill>
        </p:spPr>
      </p:sp>
      <p:sp>
        <p:nvSpPr>
          <p:cNvPr id="8" name="Text 6"/>
          <p:cNvSpPr/>
          <p:nvPr/>
        </p:nvSpPr>
        <p:spPr>
          <a:xfrm rot="16200000">
            <a:off x="9295765" y="1900873"/>
            <a:ext cx="2637155" cy="11131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rot="5400000" flipV="1">
            <a:off x="9295765" y="4527233"/>
            <a:ext cx="2637155" cy="1113155"/>
          </a:xfrm>
          <a:prstGeom prst="round2DiagRect">
            <a:avLst/>
          </a:prstGeom>
          <a:solidFill>
            <a:srgbClr val="004CC0"/>
          </a:solidFill>
        </p:spPr>
      </p:sp>
      <p:sp>
        <p:nvSpPr>
          <p:cNvPr id="10" name="Text 8"/>
          <p:cNvSpPr/>
          <p:nvPr/>
        </p:nvSpPr>
        <p:spPr>
          <a:xfrm rot="5400000">
            <a:off x="9295765" y="4527233"/>
            <a:ext cx="2637155" cy="111315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9"/>
          <p:cNvSpPr/>
          <p:nvPr>
            <p:custDataLst>
              <p:tags r:id="rId1"/>
            </p:custDataLst>
          </p:nvPr>
        </p:nvSpPr>
        <p:spPr>
          <a:xfrm>
            <a:off x="1111885" y="1139347"/>
            <a:ext cx="8854440" cy="526320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111885" y="1138712"/>
            <a:ext cx="8854440" cy="52632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1"/>
          <p:cNvSpPr/>
          <p:nvPr>
            <p:custDataLst>
              <p:tags r:id="rId2"/>
            </p:custDataLst>
          </p:nvPr>
        </p:nvSpPr>
        <p:spPr>
          <a:xfrm>
            <a:off x="1388110" y="1817370"/>
            <a:ext cx="8192770" cy="730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负责eBPF探针开发与优化，包括进程、系统调用、文件、TCP等探针的编写与调试，确保数据采集的准确性和高效性。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4" name="Text 12"/>
          <p:cNvSpPr/>
          <p:nvPr>
            <p:custDataLst>
              <p:tags r:id="rId3"/>
            </p:custDataLst>
          </p:nvPr>
        </p:nvSpPr>
        <p:spPr>
          <a:xfrm>
            <a:off x="1350010" y="1475740"/>
            <a:ext cx="8560435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负责模块</a:t>
            </a:r>
            <a:endParaRPr lang="en-US" sz="2000" b="1" dirty="0">
              <a:solidFill>
                <a:srgbClr val="1D3EB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15" name="Shape 13"/>
          <p:cNvSpPr/>
          <p:nvPr>
            <p:custDataLst>
              <p:tags r:id="rId4"/>
            </p:custDataLst>
          </p:nvPr>
        </p:nvSpPr>
        <p:spPr>
          <a:xfrm>
            <a:off x="1477645" y="2925445"/>
            <a:ext cx="167640" cy="167640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6" name="Text 14"/>
          <p:cNvSpPr/>
          <p:nvPr/>
        </p:nvSpPr>
        <p:spPr>
          <a:xfrm>
            <a:off x="1477645" y="2925445"/>
            <a:ext cx="167640" cy="16764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5"/>
          <p:cNvSpPr/>
          <p:nvPr>
            <p:custDataLst>
              <p:tags r:id="rId5"/>
            </p:custDataLst>
          </p:nvPr>
        </p:nvSpPr>
        <p:spPr>
          <a:xfrm>
            <a:off x="1553845" y="3009265"/>
            <a:ext cx="7992110" cy="0"/>
          </a:xfrm>
          <a:prstGeom prst="line">
            <a:avLst/>
          </a:prstGeom>
          <a:noFill/>
          <a:ln w="12700">
            <a:solidFill>
              <a:srgbClr val="004CC0"/>
            </a:solidFill>
            <a:prstDash val="dash"/>
            <a:headEnd type="none"/>
            <a:tailEnd type="none"/>
          </a:ln>
        </p:spPr>
      </p:sp>
      <p:sp>
        <p:nvSpPr>
          <p:cNvPr id="18" name="Text 16"/>
          <p:cNvSpPr/>
          <p:nvPr>
            <p:custDataLst>
              <p:tags r:id="rId6"/>
            </p:custDataLst>
          </p:nvPr>
        </p:nvSpPr>
        <p:spPr>
          <a:xfrm>
            <a:off x="1388110" y="3529330"/>
            <a:ext cx="8192770" cy="730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已完成多个核心eBPF探针的开发，如进程追踪、文件操作监控等，能够实时捕获容器内关键事件数据。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9" name="Text 17"/>
          <p:cNvSpPr/>
          <p:nvPr>
            <p:custDataLst>
              <p:tags r:id="rId7"/>
            </p:custDataLst>
          </p:nvPr>
        </p:nvSpPr>
        <p:spPr>
          <a:xfrm>
            <a:off x="1350010" y="3187700"/>
            <a:ext cx="8560435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任务推进</a:t>
            </a:r>
            <a:endParaRPr lang="en-US" sz="2000" b="1" dirty="0">
              <a:solidFill>
                <a:srgbClr val="1D3EB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20" name="Shape 18"/>
          <p:cNvSpPr/>
          <p:nvPr>
            <p:custDataLst>
              <p:tags r:id="rId8"/>
            </p:custDataLst>
          </p:nvPr>
        </p:nvSpPr>
        <p:spPr>
          <a:xfrm>
            <a:off x="1543685" y="4561205"/>
            <a:ext cx="167640" cy="167640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21" name="Text 19"/>
          <p:cNvSpPr/>
          <p:nvPr/>
        </p:nvSpPr>
        <p:spPr>
          <a:xfrm>
            <a:off x="1543685" y="4561205"/>
            <a:ext cx="167640" cy="16764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2" name="Shape 20"/>
          <p:cNvSpPr/>
          <p:nvPr>
            <p:custDataLst>
              <p:tags r:id="rId9"/>
            </p:custDataLst>
          </p:nvPr>
        </p:nvSpPr>
        <p:spPr>
          <a:xfrm>
            <a:off x="1619885" y="4645025"/>
            <a:ext cx="7992110" cy="0"/>
          </a:xfrm>
          <a:prstGeom prst="line">
            <a:avLst/>
          </a:prstGeom>
          <a:noFill/>
          <a:ln w="12700">
            <a:solidFill>
              <a:srgbClr val="004CC0"/>
            </a:solidFill>
            <a:prstDash val="dash"/>
            <a:headEnd type="none"/>
            <a:tailEnd type="none"/>
          </a:ln>
        </p:spPr>
      </p:sp>
      <p:sp>
        <p:nvSpPr>
          <p:cNvPr id="23" name="Text 21"/>
          <p:cNvSpPr/>
          <p:nvPr>
            <p:custDataLst>
              <p:tags r:id="rId10"/>
            </p:custDataLst>
          </p:nvPr>
        </p:nvSpPr>
        <p:spPr>
          <a:xfrm>
            <a:off x="1388110" y="5210810"/>
            <a:ext cx="8192770" cy="730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进一步优化探针性能，降低资源消耗，提升数据采集的完整性和实时性，为后续异常检测提供高质量数据支持。</a:t>
            </a:r>
            <a:endParaRPr lang="en-US" sz="1600" b="1" dirty="0">
              <a:solidFill>
                <a:srgbClr val="333333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24" name="Text 22"/>
          <p:cNvSpPr/>
          <p:nvPr>
            <p:custDataLst>
              <p:tags r:id="rId11"/>
            </p:custDataLst>
          </p:nvPr>
        </p:nvSpPr>
        <p:spPr>
          <a:xfrm>
            <a:off x="1350010" y="4869180"/>
            <a:ext cx="8560435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预期成果</a:t>
            </a:r>
            <a:endParaRPr lang="en-US" sz="2000" b="1" dirty="0">
              <a:solidFill>
                <a:srgbClr val="1D3EB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毕喜舒</a:t>
            </a:r>
            <a:endParaRPr lang="zh-CN" alt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MiSans" pitchFamily="34" charset="-12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-14605" y="6308725"/>
            <a:ext cx="12221210" cy="548640"/>
          </a:xfrm>
          <a:prstGeom prst="roundRect">
            <a:avLst>
              <a:gd name="adj" fmla="val 0"/>
            </a:avLst>
          </a:prstGeom>
          <a:solidFill>
            <a:srgbClr val="004CC0"/>
          </a:solidFill>
        </p:spPr>
      </p:sp>
      <p:sp>
        <p:nvSpPr>
          <p:cNvPr id="8" name="Text 6"/>
          <p:cNvSpPr/>
          <p:nvPr/>
        </p:nvSpPr>
        <p:spPr>
          <a:xfrm>
            <a:off x="-14605" y="6308725"/>
            <a:ext cx="12221210" cy="54864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>
            <p:custDataLst>
              <p:tags r:id="rId1"/>
            </p:custDataLst>
          </p:nvPr>
        </p:nvSpPr>
        <p:spPr>
          <a:xfrm>
            <a:off x="754380" y="1522010"/>
            <a:ext cx="3212560" cy="4269096"/>
          </a:xfrm>
          <a:prstGeom prst="rect">
            <a:avLst/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4380" y="1522010"/>
            <a:ext cx="3212560" cy="426909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9"/>
          <p:cNvSpPr/>
          <p:nvPr>
            <p:custDataLst>
              <p:tags r:id="rId2"/>
            </p:custDataLst>
          </p:nvPr>
        </p:nvSpPr>
        <p:spPr>
          <a:xfrm>
            <a:off x="932628" y="3153003"/>
            <a:ext cx="2856064" cy="11734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主导容器元信息管理模块设计与实现，构建容器与进程的映射关系，确保容器元数据的准确获取与实时更新。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2" name="Text 10"/>
          <p:cNvSpPr/>
          <p:nvPr>
            <p:custDataLst>
              <p:tags r:id="rId3"/>
            </p:custDataLst>
          </p:nvPr>
        </p:nvSpPr>
        <p:spPr>
          <a:xfrm>
            <a:off x="931945" y="2320503"/>
            <a:ext cx="285743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负责模块</a:t>
            </a:r>
            <a:endParaRPr lang="en-US" sz="20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3" name="Shape 11"/>
          <p:cNvSpPr/>
          <p:nvPr>
            <p:custDataLst>
              <p:tags r:id="rId4"/>
            </p:custDataLst>
          </p:nvPr>
        </p:nvSpPr>
        <p:spPr>
          <a:xfrm>
            <a:off x="1008434" y="3047060"/>
            <a:ext cx="2704451" cy="37276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4" name="Text 12"/>
          <p:cNvSpPr/>
          <p:nvPr/>
        </p:nvSpPr>
        <p:spPr>
          <a:xfrm>
            <a:off x="1008434" y="3047060"/>
            <a:ext cx="2704451" cy="3727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Text 13"/>
          <p:cNvSpPr/>
          <p:nvPr>
            <p:custDataLst>
              <p:tags r:id="rId5"/>
            </p:custDataLst>
          </p:nvPr>
        </p:nvSpPr>
        <p:spPr>
          <a:xfrm>
            <a:off x="964726" y="1682885"/>
            <a:ext cx="642649" cy="521970"/>
          </a:xfrm>
          <a:prstGeom prst="rect">
            <a:avLst/>
          </a:prstGeom>
          <a:solidFill>
            <a:srgbClr val="004CC0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ea typeface="MiSans" pitchFamily="34" charset="-122"/>
                <a:cs typeface="+mn-lt"/>
              </a:rPr>
              <a:t>01</a:t>
            </a:r>
            <a:endParaRPr lang="en-US" sz="1600" dirty="0">
              <a:cs typeface="+mn-lt"/>
            </a:endParaRPr>
          </a:p>
        </p:txBody>
      </p:sp>
      <p:sp>
        <p:nvSpPr>
          <p:cNvPr id="16" name="Shape 14"/>
          <p:cNvSpPr/>
          <p:nvPr>
            <p:custDataLst>
              <p:tags r:id="rId6"/>
            </p:custDataLst>
          </p:nvPr>
        </p:nvSpPr>
        <p:spPr>
          <a:xfrm>
            <a:off x="4480513" y="1262385"/>
            <a:ext cx="3212560" cy="4269096"/>
          </a:xfrm>
          <a:prstGeom prst="rect">
            <a:avLst/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480513" y="1262385"/>
            <a:ext cx="3212560" cy="426909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6"/>
          <p:cNvSpPr/>
          <p:nvPr>
            <p:custDataLst>
              <p:tags r:id="rId7"/>
            </p:custDataLst>
          </p:nvPr>
        </p:nvSpPr>
        <p:spPr>
          <a:xfrm>
            <a:off x="4658760" y="2893378"/>
            <a:ext cx="2856064" cy="11734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完成了容器信息数据结构设计及用户态数据处理逻辑，能够准确追踪容器内进程并实时更新容器元信息。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9" name="Text 17"/>
          <p:cNvSpPr/>
          <p:nvPr>
            <p:custDataLst>
              <p:tags r:id="rId8"/>
            </p:custDataLst>
          </p:nvPr>
        </p:nvSpPr>
        <p:spPr>
          <a:xfrm>
            <a:off x="4658077" y="2060878"/>
            <a:ext cx="285743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任务推进</a:t>
            </a:r>
            <a:endParaRPr lang="en-US" sz="2000" b="1" dirty="0">
              <a:solidFill>
                <a:srgbClr val="1D3EB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20" name="Shape 18"/>
          <p:cNvSpPr/>
          <p:nvPr>
            <p:custDataLst>
              <p:tags r:id="rId9"/>
            </p:custDataLst>
          </p:nvPr>
        </p:nvSpPr>
        <p:spPr>
          <a:xfrm>
            <a:off x="4734567" y="2787435"/>
            <a:ext cx="2704451" cy="37276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21" name="Text 19"/>
          <p:cNvSpPr/>
          <p:nvPr/>
        </p:nvSpPr>
        <p:spPr>
          <a:xfrm>
            <a:off x="4734567" y="2787435"/>
            <a:ext cx="2704451" cy="3727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2" name="Text 20"/>
          <p:cNvSpPr/>
          <p:nvPr>
            <p:custDataLst>
              <p:tags r:id="rId10"/>
            </p:custDataLst>
          </p:nvPr>
        </p:nvSpPr>
        <p:spPr>
          <a:xfrm>
            <a:off x="4690859" y="1423261"/>
            <a:ext cx="695918" cy="616691"/>
          </a:xfrm>
          <a:prstGeom prst="rect">
            <a:avLst/>
          </a:prstGeom>
          <a:solidFill>
            <a:srgbClr val="004CC0"/>
          </a:solidFill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ea typeface="MiSans" pitchFamily="34" charset="-122"/>
                <a:cs typeface="+mn-lt"/>
              </a:rPr>
              <a:t>02</a:t>
            </a:r>
            <a:endParaRPr lang="en-US" sz="2800" b="1" dirty="0">
              <a:solidFill>
                <a:srgbClr val="FFFFFF"/>
              </a:solidFill>
              <a:ea typeface="MiSans" pitchFamily="34" charset="-122"/>
              <a:cs typeface="+mn-lt"/>
            </a:endParaRPr>
          </a:p>
        </p:txBody>
      </p:sp>
      <p:sp>
        <p:nvSpPr>
          <p:cNvPr id="23" name="Shape 21"/>
          <p:cNvSpPr/>
          <p:nvPr>
            <p:custDataLst>
              <p:tags r:id="rId11"/>
            </p:custDataLst>
          </p:nvPr>
        </p:nvSpPr>
        <p:spPr>
          <a:xfrm>
            <a:off x="8206645" y="1002760"/>
            <a:ext cx="3212560" cy="4269096"/>
          </a:xfrm>
          <a:prstGeom prst="rect">
            <a:avLst/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8206645" y="1002760"/>
            <a:ext cx="3212560" cy="426909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Text 23"/>
          <p:cNvSpPr/>
          <p:nvPr>
            <p:custDataLst>
              <p:tags r:id="rId12"/>
            </p:custDataLst>
          </p:nvPr>
        </p:nvSpPr>
        <p:spPr>
          <a:xfrm>
            <a:off x="8384893" y="2633753"/>
            <a:ext cx="2856064" cy="11734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持续完善容器元信息管理模块，优化数据存储与查询效率，为系统提供稳定可靠的容器元数据支持，助力异常检测与分析。</a:t>
            </a:r>
            <a:endParaRPr lang="en-US" sz="1600" b="1" dirty="0">
              <a:solidFill>
                <a:srgbClr val="333333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26" name="Text 24"/>
          <p:cNvSpPr/>
          <p:nvPr>
            <p:custDataLst>
              <p:tags r:id="rId13"/>
            </p:custDataLst>
          </p:nvPr>
        </p:nvSpPr>
        <p:spPr>
          <a:xfrm>
            <a:off x="8389925" y="1801253"/>
            <a:ext cx="285743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预期成果</a:t>
            </a:r>
            <a:endParaRPr lang="en-US" sz="2000" b="1" dirty="0">
              <a:solidFill>
                <a:srgbClr val="1D3EB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27" name="Shape 25"/>
          <p:cNvSpPr/>
          <p:nvPr>
            <p:custDataLst>
              <p:tags r:id="rId14"/>
            </p:custDataLst>
          </p:nvPr>
        </p:nvSpPr>
        <p:spPr>
          <a:xfrm>
            <a:off x="8460699" y="2527811"/>
            <a:ext cx="2704451" cy="37276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28" name="Text 26"/>
          <p:cNvSpPr/>
          <p:nvPr/>
        </p:nvSpPr>
        <p:spPr>
          <a:xfrm>
            <a:off x="8460699" y="2527811"/>
            <a:ext cx="2704451" cy="37276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9" name="Text 27"/>
          <p:cNvSpPr/>
          <p:nvPr>
            <p:custDataLst>
              <p:tags r:id="rId15"/>
            </p:custDataLst>
          </p:nvPr>
        </p:nvSpPr>
        <p:spPr>
          <a:xfrm>
            <a:off x="8416991" y="1163636"/>
            <a:ext cx="695918" cy="616691"/>
          </a:xfrm>
          <a:prstGeom prst="rect">
            <a:avLst/>
          </a:prstGeom>
          <a:solidFill>
            <a:srgbClr val="004CC0"/>
          </a:solidFill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ea typeface="MiSans" pitchFamily="34" charset="-122"/>
                <a:cs typeface="+mn-lt"/>
              </a:rPr>
              <a:t>03</a:t>
            </a:r>
            <a:endParaRPr lang="en-US" sz="1600" dirty="0">
              <a:cs typeface="+mn-lt"/>
            </a:endParaRPr>
          </a:p>
        </p:txBody>
      </p:sp>
      <p:sp>
        <p:nvSpPr>
          <p:cNvPr id="30" name="Shape 28"/>
          <p:cNvSpPr/>
          <p:nvPr>
            <p:custDataLst>
              <p:tags r:id="rId16"/>
            </p:custDataLst>
          </p:nvPr>
        </p:nvSpPr>
        <p:spPr>
          <a:xfrm>
            <a:off x="3964208" y="1275464"/>
            <a:ext cx="527914" cy="4519565"/>
          </a:xfrm>
          <a:custGeom>
            <a:avLst/>
            <a:gdLst/>
            <a:ahLst/>
            <a:cxnLst/>
            <a:rect l="l" t="t" r="r" b="b"/>
            <a:pathLst>
              <a:path w="527914" h="4519565">
                <a:moveTo>
                  <a:pt x="527914" y="0"/>
                </a:moveTo>
                <a:lnTo>
                  <a:pt x="0" y="241314"/>
                </a:lnTo>
                <a:lnTo>
                  <a:pt x="0" y="4519565"/>
                </a:lnTo>
                <a:lnTo>
                  <a:pt x="518353" y="4254708"/>
                </a:lnTo>
                <a:lnTo>
                  <a:pt x="527914" y="0"/>
                </a:lnTo>
                <a:close/>
              </a:path>
            </a:pathLst>
          </a:custGeom>
          <a:solidFill>
            <a:srgbClr val="004CC0"/>
          </a:solidFill>
        </p:spPr>
      </p:sp>
      <p:sp>
        <p:nvSpPr>
          <p:cNvPr id="31" name="Text 29"/>
          <p:cNvSpPr/>
          <p:nvPr/>
        </p:nvSpPr>
        <p:spPr>
          <a:xfrm>
            <a:off x="3964208" y="1275464"/>
            <a:ext cx="527914" cy="451956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2" name="Shape 30"/>
          <p:cNvSpPr/>
          <p:nvPr>
            <p:custDataLst>
              <p:tags r:id="rId17"/>
            </p:custDataLst>
          </p:nvPr>
        </p:nvSpPr>
        <p:spPr>
          <a:xfrm>
            <a:off x="7688292" y="999490"/>
            <a:ext cx="527914" cy="4545724"/>
          </a:xfrm>
          <a:custGeom>
            <a:avLst/>
            <a:gdLst/>
            <a:ahLst/>
            <a:cxnLst/>
            <a:rect l="l" t="t" r="r" b="b"/>
            <a:pathLst>
              <a:path w="527914" h="4545724">
                <a:moveTo>
                  <a:pt x="527914" y="0"/>
                </a:moveTo>
                <a:lnTo>
                  <a:pt x="0" y="242710"/>
                </a:lnTo>
                <a:lnTo>
                  <a:pt x="0" y="4545724"/>
                </a:lnTo>
                <a:lnTo>
                  <a:pt x="518353" y="4279334"/>
                </a:lnTo>
                <a:lnTo>
                  <a:pt x="527914" y="0"/>
                </a:lnTo>
                <a:close/>
              </a:path>
            </a:pathLst>
          </a:custGeom>
          <a:solidFill>
            <a:srgbClr val="004CC0"/>
          </a:solidFill>
        </p:spPr>
      </p:sp>
      <p:sp>
        <p:nvSpPr>
          <p:cNvPr id="33" name="Text 31"/>
          <p:cNvSpPr/>
          <p:nvPr/>
        </p:nvSpPr>
        <p:spPr>
          <a:xfrm>
            <a:off x="7688292" y="999490"/>
            <a:ext cx="527914" cy="4545724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马永媛</a:t>
            </a:r>
            <a:endParaRPr lang="zh-CN" alt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MiSans" pitchFamily="34" charset="-12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9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3" name="Text 10"/>
          <p:cNvSpPr/>
          <p:nvPr/>
        </p:nvSpPr>
        <p:spPr>
          <a:xfrm>
            <a:off x="848360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5" name="Text 12"/>
          <p:cNvSpPr/>
          <p:nvPr/>
        </p:nvSpPr>
        <p:spPr>
          <a:xfrm>
            <a:off x="1122291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7" name="Text 14"/>
          <p:cNvSpPr/>
          <p:nvPr/>
        </p:nvSpPr>
        <p:spPr>
          <a:xfrm>
            <a:off x="1396222" y="6346190"/>
            <a:ext cx="163338" cy="15303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915670" y="2287905"/>
            <a:ext cx="10361295" cy="3719830"/>
          </a:xfrm>
          <a:prstGeom prst="roundRect">
            <a:avLst>
              <a:gd name="adj" fmla="val 6943"/>
            </a:avLst>
          </a:prstGeom>
          <a:solidFill>
            <a:srgbClr val="004CC0"/>
          </a:solidFill>
        </p:spPr>
      </p:sp>
      <p:sp>
        <p:nvSpPr>
          <p:cNvPr id="22" name="Text 19"/>
          <p:cNvSpPr/>
          <p:nvPr/>
        </p:nvSpPr>
        <p:spPr>
          <a:xfrm>
            <a:off x="915670" y="2287905"/>
            <a:ext cx="10361295" cy="37198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4453255" y="2034540"/>
            <a:ext cx="3286760" cy="4281170"/>
          </a:xfrm>
          <a:prstGeom prst="roundRect">
            <a:avLst>
              <a:gd name="adj" fmla="val 6943"/>
            </a:avLst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4453255" y="2034540"/>
            <a:ext cx="3286760" cy="428117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224280" y="3368675"/>
            <a:ext cx="2781300" cy="13709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负责安全规则设计与实现，构建基于规则的异常检测引擎，同时协助AI检测模块的集成与优化。</a:t>
            </a:r>
            <a:endParaRPr lang="en-US" sz="1600" b="1" dirty="0">
              <a:solidFill>
                <a:srgbClr val="FFFFFF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6" name="Text 23"/>
          <p:cNvSpPr/>
          <p:nvPr/>
        </p:nvSpPr>
        <p:spPr>
          <a:xfrm>
            <a:off x="1224280" y="2650490"/>
            <a:ext cx="278257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负责模块</a:t>
            </a:r>
            <a:endParaRPr lang="en-US" sz="2000" b="1" dirty="0">
              <a:solidFill>
                <a:srgbClr val="FFFFF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27" name="Text 24"/>
          <p:cNvSpPr/>
          <p:nvPr/>
        </p:nvSpPr>
        <p:spPr>
          <a:xfrm>
            <a:off x="8158480" y="3368675"/>
            <a:ext cx="2781300" cy="16910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深入调研容器安全风险场景，完善安全规则库，提升异常检测的准确性和覆盖面，同时优化AI检测模块与规则引擎的协同工作。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8" name="Text 25"/>
          <p:cNvSpPr/>
          <p:nvPr/>
        </p:nvSpPr>
        <p:spPr>
          <a:xfrm>
            <a:off x="8158480" y="2650490"/>
            <a:ext cx="278257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预期成果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29" name="Text 26"/>
          <p:cNvSpPr/>
          <p:nvPr/>
        </p:nvSpPr>
        <p:spPr>
          <a:xfrm>
            <a:off x="4716780" y="3013075"/>
            <a:ext cx="2781300" cy="13709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已初步搭建安全规则框架，实现部分基础安全规则的定义与检测逻辑，为系统安全告警提供基础支持。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30" name="Text 27"/>
          <p:cNvSpPr/>
          <p:nvPr/>
        </p:nvSpPr>
        <p:spPr>
          <a:xfrm>
            <a:off x="4716780" y="2294890"/>
            <a:ext cx="278257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任务推进</a:t>
            </a:r>
            <a:endParaRPr lang="en-US" sz="2000" b="1" dirty="0">
              <a:solidFill>
                <a:srgbClr val="000000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35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6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7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38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39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0" name="Text 32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刘周康</a:t>
            </a:r>
            <a:endParaRPr lang="zh-CN" alt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MiSans" pitchFamily="34" charset="-12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04-d0tinu475iks2gau4i20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03430" cy="68427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solidFill>
            <a:srgbClr val="1D3EBF">
              <a:alpha val="94902"/>
            </a:srgbClr>
          </a:solidFill>
        </p:spPr>
      </p:sp>
      <p:sp>
        <p:nvSpPr>
          <p:cNvPr id="9" name="Text 6"/>
          <p:cNvSpPr/>
          <p:nvPr/>
        </p:nvSpPr>
        <p:spPr>
          <a:xfrm>
            <a:off x="-27940" y="-8890"/>
            <a:ext cx="12247880" cy="687578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610610" y="2246630"/>
            <a:ext cx="7843520" cy="19380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华文楷体" panose="02010600040101010101" charset="-122"/>
                <a:ea typeface="华文楷体" panose="02010600040101010101" charset="-122"/>
                <a:cs typeface="MiSans" pitchFamily="34" charset="-120"/>
              </a:rPr>
              <a:t>项目开发时间进度安排及任务推进情况</a:t>
            </a:r>
            <a:endParaRPr lang="en-US" sz="1600" dirty="0"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3420745" y="2246630"/>
            <a:ext cx="0" cy="193802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491490" y="2068830"/>
            <a:ext cx="2804160" cy="22148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13800" dirty="0">
                <a:solidFill>
                  <a:srgbClr val="FFFFFF"/>
                </a:solidFill>
                <a:ea typeface="MiSans" pitchFamily="34" charset="-122"/>
                <a:cs typeface="+mn-lt"/>
              </a:rPr>
              <a:t>02</a:t>
            </a:r>
            <a:endParaRPr lang="en-US" sz="13800" dirty="0">
              <a:solidFill>
                <a:srgbClr val="FFFFFF"/>
              </a:solidFill>
              <a:ea typeface="MiSans" pitchFamily="34" charset="-122"/>
              <a:cs typeface="+mn-lt"/>
            </a:endParaRPr>
          </a:p>
        </p:txBody>
      </p:sp>
      <p:sp>
        <p:nvSpPr>
          <p:cNvPr id="13" name="Shape 10"/>
          <p:cNvSpPr/>
          <p:nvPr/>
        </p:nvSpPr>
        <p:spPr>
          <a:xfrm rot="2100000">
            <a:off x="9042400" y="3636645"/>
            <a:ext cx="3905250" cy="3905250"/>
          </a:xfrm>
          <a:custGeom>
            <a:avLst/>
            <a:gdLst/>
            <a:ahLst/>
            <a:cxnLst/>
            <a:rect l="l" t="t" r="r" b="b"/>
            <a:pathLst>
              <a:path w="3905250" h="3905250">
                <a:moveTo>
                  <a:pt x="1430788" y="3837117"/>
                </a:moveTo>
                <a:cubicBezTo>
                  <a:pt x="1430788" y="3837117"/>
                  <a:pt x="1430788" y="3837117"/>
                  <a:pt x="2474458" y="3837117"/>
                </a:cubicBezTo>
                <a:cubicBezTo>
                  <a:pt x="2310071" y="3882540"/>
                  <a:pt x="2134213" y="3905250"/>
                  <a:pt x="1950712" y="3905250"/>
                </a:cubicBezTo>
                <a:cubicBezTo>
                  <a:pt x="1771033" y="3905250"/>
                  <a:pt x="1595175" y="3882540"/>
                  <a:pt x="1430788" y="3837117"/>
                </a:cubicBezTo>
                <a:close/>
                <a:moveTo>
                  <a:pt x="972440" y="3642011"/>
                </a:moveTo>
                <a:lnTo>
                  <a:pt x="2929711" y="3642011"/>
                </a:lnTo>
                <a:cubicBezTo>
                  <a:pt x="2849588" y="3687305"/>
                  <a:pt x="2769465" y="3728823"/>
                  <a:pt x="2681713" y="3762792"/>
                </a:cubicBezTo>
                <a:cubicBezTo>
                  <a:pt x="2681713" y="3762792"/>
                  <a:pt x="2681713" y="3762792"/>
                  <a:pt x="1216621" y="3762792"/>
                </a:cubicBezTo>
                <a:cubicBezTo>
                  <a:pt x="1132685" y="3728823"/>
                  <a:pt x="1048746" y="3687305"/>
                  <a:pt x="972440" y="3642011"/>
                </a:cubicBezTo>
                <a:close/>
                <a:moveTo>
                  <a:pt x="696812" y="3450000"/>
                </a:moveTo>
                <a:lnTo>
                  <a:pt x="3205340" y="3450000"/>
                </a:lnTo>
                <a:cubicBezTo>
                  <a:pt x="3151885" y="3491759"/>
                  <a:pt x="3098432" y="3529723"/>
                  <a:pt x="3044977" y="3567684"/>
                </a:cubicBezTo>
                <a:cubicBezTo>
                  <a:pt x="3044977" y="3567684"/>
                  <a:pt x="3044977" y="3567684"/>
                  <a:pt x="857175" y="3567684"/>
                </a:cubicBezTo>
                <a:cubicBezTo>
                  <a:pt x="799902" y="3529723"/>
                  <a:pt x="746447" y="3491759"/>
                  <a:pt x="696812" y="3450000"/>
                </a:cubicBezTo>
                <a:close/>
                <a:moveTo>
                  <a:pt x="498608" y="3254891"/>
                </a:moveTo>
                <a:lnTo>
                  <a:pt x="3403544" y="3254891"/>
                </a:lnTo>
                <a:cubicBezTo>
                  <a:pt x="3365373" y="3297474"/>
                  <a:pt x="3327199" y="3340057"/>
                  <a:pt x="3285209" y="3378769"/>
                </a:cubicBezTo>
                <a:cubicBezTo>
                  <a:pt x="3285209" y="3378769"/>
                  <a:pt x="3285209" y="3378769"/>
                  <a:pt x="616943" y="3378769"/>
                </a:cubicBezTo>
                <a:cubicBezTo>
                  <a:pt x="574953" y="3340057"/>
                  <a:pt x="532964" y="3297474"/>
                  <a:pt x="498608" y="3254891"/>
                </a:cubicBezTo>
                <a:close/>
                <a:moveTo>
                  <a:pt x="346856" y="3065979"/>
                </a:moveTo>
                <a:lnTo>
                  <a:pt x="3558390" y="3065979"/>
                </a:lnTo>
                <a:cubicBezTo>
                  <a:pt x="3527840" y="3107736"/>
                  <a:pt x="3501110" y="3145699"/>
                  <a:pt x="3466742" y="3183663"/>
                </a:cubicBezTo>
                <a:cubicBezTo>
                  <a:pt x="3466742" y="3183663"/>
                  <a:pt x="3466742" y="3183663"/>
                  <a:pt x="434687" y="3183663"/>
                </a:cubicBezTo>
                <a:cubicBezTo>
                  <a:pt x="404137" y="3145699"/>
                  <a:pt x="373587" y="3107736"/>
                  <a:pt x="346856" y="3065979"/>
                </a:cubicBezTo>
                <a:close/>
                <a:moveTo>
                  <a:pt x="229172" y="2870870"/>
                </a:moveTo>
                <a:lnTo>
                  <a:pt x="3676074" y="2870870"/>
                </a:lnTo>
                <a:cubicBezTo>
                  <a:pt x="3653171" y="2912388"/>
                  <a:pt x="3630268" y="2953907"/>
                  <a:pt x="3603548" y="2991652"/>
                </a:cubicBezTo>
                <a:cubicBezTo>
                  <a:pt x="3603548" y="2991652"/>
                  <a:pt x="3603548" y="2991652"/>
                  <a:pt x="297881" y="2991652"/>
                </a:cubicBezTo>
                <a:cubicBezTo>
                  <a:pt x="274978" y="2953907"/>
                  <a:pt x="252075" y="2912388"/>
                  <a:pt x="229172" y="2870870"/>
                </a:cubicBezTo>
                <a:close/>
                <a:moveTo>
                  <a:pt x="136264" y="2678859"/>
                </a:moveTo>
                <a:lnTo>
                  <a:pt x="3762788" y="2678859"/>
                </a:lnTo>
                <a:cubicBezTo>
                  <a:pt x="3747519" y="2716821"/>
                  <a:pt x="3728432" y="2758580"/>
                  <a:pt x="3709345" y="2796543"/>
                </a:cubicBezTo>
                <a:cubicBezTo>
                  <a:pt x="3709345" y="2796543"/>
                  <a:pt x="3709345" y="2796543"/>
                  <a:pt x="189707" y="2796543"/>
                </a:cubicBezTo>
                <a:cubicBezTo>
                  <a:pt x="170620" y="2758580"/>
                  <a:pt x="155351" y="2716821"/>
                  <a:pt x="136264" y="2678859"/>
                </a:cubicBezTo>
                <a:close/>
                <a:moveTo>
                  <a:pt x="71229" y="2483753"/>
                </a:moveTo>
                <a:lnTo>
                  <a:pt x="3830923" y="2483753"/>
                </a:lnTo>
                <a:cubicBezTo>
                  <a:pt x="3819472" y="2526335"/>
                  <a:pt x="3804205" y="2568918"/>
                  <a:pt x="3788937" y="2607631"/>
                </a:cubicBezTo>
                <a:cubicBezTo>
                  <a:pt x="3788937" y="2607631"/>
                  <a:pt x="3788937" y="2607631"/>
                  <a:pt x="109399" y="2607631"/>
                </a:cubicBezTo>
                <a:cubicBezTo>
                  <a:pt x="94130" y="2568918"/>
                  <a:pt x="82680" y="2526335"/>
                  <a:pt x="71229" y="2483753"/>
                </a:cubicBezTo>
                <a:close/>
                <a:moveTo>
                  <a:pt x="24774" y="2294838"/>
                </a:moveTo>
                <a:lnTo>
                  <a:pt x="3874279" y="2294838"/>
                </a:lnTo>
                <a:cubicBezTo>
                  <a:pt x="3866641" y="2332799"/>
                  <a:pt x="3859004" y="2374559"/>
                  <a:pt x="3851364" y="2412522"/>
                </a:cubicBezTo>
                <a:cubicBezTo>
                  <a:pt x="3851364" y="2412522"/>
                  <a:pt x="3851364" y="2412522"/>
                  <a:pt x="51506" y="2412522"/>
                </a:cubicBezTo>
                <a:cubicBezTo>
                  <a:pt x="43868" y="2374559"/>
                  <a:pt x="32411" y="2332799"/>
                  <a:pt x="24774" y="2294838"/>
                </a:cubicBezTo>
                <a:close/>
                <a:moveTo>
                  <a:pt x="3096" y="2099731"/>
                </a:moveTo>
                <a:lnTo>
                  <a:pt x="3902152" y="2099731"/>
                </a:lnTo>
                <a:cubicBezTo>
                  <a:pt x="3898334" y="2141249"/>
                  <a:pt x="3894515" y="2182769"/>
                  <a:pt x="3886877" y="2220513"/>
                </a:cubicBezTo>
                <a:cubicBezTo>
                  <a:pt x="3886877" y="2220513"/>
                  <a:pt x="3886877" y="2220513"/>
                  <a:pt x="18371" y="2220513"/>
                </a:cubicBezTo>
                <a:cubicBezTo>
                  <a:pt x="10733" y="2182769"/>
                  <a:pt x="6916" y="2141249"/>
                  <a:pt x="3096" y="2099731"/>
                </a:cubicBezTo>
                <a:close/>
                <a:moveTo>
                  <a:pt x="0" y="1907721"/>
                </a:moveTo>
                <a:cubicBezTo>
                  <a:pt x="0" y="1907721"/>
                  <a:pt x="0" y="1907721"/>
                  <a:pt x="3905250" y="1907721"/>
                </a:cubicBezTo>
                <a:cubicBezTo>
                  <a:pt x="3905250" y="1923204"/>
                  <a:pt x="3905250" y="1934818"/>
                  <a:pt x="3905250" y="1950304"/>
                </a:cubicBezTo>
                <a:cubicBezTo>
                  <a:pt x="3905250" y="1977403"/>
                  <a:pt x="3905250" y="2004500"/>
                  <a:pt x="3905250" y="2031599"/>
                </a:cubicBezTo>
                <a:cubicBezTo>
                  <a:pt x="3905250" y="2031599"/>
                  <a:pt x="3905250" y="2031599"/>
                  <a:pt x="0" y="2031599"/>
                </a:cubicBezTo>
                <a:cubicBezTo>
                  <a:pt x="0" y="2004500"/>
                  <a:pt x="0" y="1977403"/>
                  <a:pt x="0" y="1950304"/>
                </a:cubicBezTo>
                <a:cubicBezTo>
                  <a:pt x="0" y="1934818"/>
                  <a:pt x="0" y="1923204"/>
                  <a:pt x="0" y="1907721"/>
                </a:cubicBezTo>
                <a:close/>
                <a:moveTo>
                  <a:pt x="10733" y="1712612"/>
                </a:moveTo>
                <a:lnTo>
                  <a:pt x="3890695" y="1712612"/>
                </a:lnTo>
                <a:cubicBezTo>
                  <a:pt x="3898334" y="1755195"/>
                  <a:pt x="3898334" y="1793907"/>
                  <a:pt x="3902152" y="1836490"/>
                </a:cubicBezTo>
                <a:cubicBezTo>
                  <a:pt x="3902152" y="1836490"/>
                  <a:pt x="3902152" y="1836490"/>
                  <a:pt x="3096" y="1836490"/>
                </a:cubicBezTo>
                <a:cubicBezTo>
                  <a:pt x="3096" y="1793907"/>
                  <a:pt x="6916" y="1755195"/>
                  <a:pt x="10733" y="1712612"/>
                </a:cubicBezTo>
                <a:close/>
                <a:moveTo>
                  <a:pt x="44578" y="1523699"/>
                </a:moveTo>
                <a:lnTo>
                  <a:pt x="3857574" y="1523699"/>
                </a:lnTo>
                <a:cubicBezTo>
                  <a:pt x="3865207" y="1561444"/>
                  <a:pt x="3872841" y="1602962"/>
                  <a:pt x="3880474" y="1644481"/>
                </a:cubicBezTo>
                <a:cubicBezTo>
                  <a:pt x="3880474" y="1644481"/>
                  <a:pt x="3880474" y="1644481"/>
                  <a:pt x="21678" y="1644481"/>
                </a:cubicBezTo>
                <a:cubicBezTo>
                  <a:pt x="29311" y="1602962"/>
                  <a:pt x="36945" y="1561444"/>
                  <a:pt x="44578" y="1523699"/>
                </a:cubicBezTo>
                <a:close/>
                <a:moveTo>
                  <a:pt x="99389" y="1328591"/>
                </a:moveTo>
                <a:lnTo>
                  <a:pt x="3805859" y="1328591"/>
                </a:lnTo>
                <a:cubicBezTo>
                  <a:pt x="3817310" y="1370108"/>
                  <a:pt x="3828762" y="1407853"/>
                  <a:pt x="3840213" y="1449373"/>
                </a:cubicBezTo>
                <a:cubicBezTo>
                  <a:pt x="3840213" y="1449373"/>
                  <a:pt x="3840213" y="1449373"/>
                  <a:pt x="65035" y="1449373"/>
                </a:cubicBezTo>
                <a:cubicBezTo>
                  <a:pt x="72669" y="1407853"/>
                  <a:pt x="87938" y="1370108"/>
                  <a:pt x="99389" y="1328591"/>
                </a:cubicBezTo>
                <a:close/>
                <a:moveTo>
                  <a:pt x="173517" y="1136580"/>
                </a:moveTo>
                <a:lnTo>
                  <a:pt x="3724814" y="1136580"/>
                </a:lnTo>
                <a:cubicBezTo>
                  <a:pt x="3743906" y="1175293"/>
                  <a:pt x="3762999" y="1217875"/>
                  <a:pt x="3778274" y="1260458"/>
                </a:cubicBezTo>
                <a:cubicBezTo>
                  <a:pt x="3778274" y="1260458"/>
                  <a:pt x="3778274" y="1260458"/>
                  <a:pt x="123876" y="1260458"/>
                </a:cubicBezTo>
                <a:cubicBezTo>
                  <a:pt x="139151" y="1217875"/>
                  <a:pt x="154424" y="1175293"/>
                  <a:pt x="173517" y="1136580"/>
                </a:cubicBezTo>
                <a:close/>
                <a:moveTo>
                  <a:pt x="279293" y="941474"/>
                </a:moveTo>
                <a:lnTo>
                  <a:pt x="3626673" y="941474"/>
                </a:lnTo>
                <a:cubicBezTo>
                  <a:pt x="3649574" y="984056"/>
                  <a:pt x="3672475" y="1022769"/>
                  <a:pt x="3691560" y="1065351"/>
                </a:cubicBezTo>
                <a:cubicBezTo>
                  <a:pt x="3691560" y="1065351"/>
                  <a:pt x="3691560" y="1065351"/>
                  <a:pt x="210590" y="1065351"/>
                </a:cubicBezTo>
                <a:cubicBezTo>
                  <a:pt x="233491" y="1022769"/>
                  <a:pt x="256392" y="984056"/>
                  <a:pt x="279293" y="941474"/>
                </a:cubicBezTo>
                <a:close/>
                <a:moveTo>
                  <a:pt x="412943" y="752559"/>
                </a:moveTo>
                <a:lnTo>
                  <a:pt x="3492305" y="752559"/>
                </a:lnTo>
                <a:cubicBezTo>
                  <a:pt x="3522832" y="790304"/>
                  <a:pt x="3553359" y="831821"/>
                  <a:pt x="3580070" y="873341"/>
                </a:cubicBezTo>
                <a:cubicBezTo>
                  <a:pt x="3580070" y="873341"/>
                  <a:pt x="3580070" y="873341"/>
                  <a:pt x="325179" y="873341"/>
                </a:cubicBezTo>
                <a:cubicBezTo>
                  <a:pt x="351889" y="831821"/>
                  <a:pt x="382416" y="790304"/>
                  <a:pt x="412943" y="752559"/>
                </a:cubicBezTo>
                <a:close/>
                <a:moveTo>
                  <a:pt x="582189" y="560548"/>
                </a:moveTo>
                <a:cubicBezTo>
                  <a:pt x="582189" y="560548"/>
                  <a:pt x="582189" y="560548"/>
                  <a:pt x="3319963" y="560548"/>
                </a:cubicBezTo>
                <a:cubicBezTo>
                  <a:pt x="3358147" y="598509"/>
                  <a:pt x="3396330" y="636473"/>
                  <a:pt x="3434514" y="678232"/>
                </a:cubicBezTo>
                <a:cubicBezTo>
                  <a:pt x="3434514" y="678232"/>
                  <a:pt x="3434514" y="678232"/>
                  <a:pt x="467638" y="678232"/>
                </a:cubicBezTo>
                <a:cubicBezTo>
                  <a:pt x="502004" y="636473"/>
                  <a:pt x="540188" y="598509"/>
                  <a:pt x="582189" y="560548"/>
                </a:cubicBezTo>
                <a:close/>
                <a:moveTo>
                  <a:pt x="808618" y="365442"/>
                </a:moveTo>
                <a:lnTo>
                  <a:pt x="3092810" y="365442"/>
                </a:lnTo>
                <a:cubicBezTo>
                  <a:pt x="3146286" y="404154"/>
                  <a:pt x="3195943" y="446737"/>
                  <a:pt x="3245599" y="489319"/>
                </a:cubicBezTo>
                <a:cubicBezTo>
                  <a:pt x="3245599" y="489319"/>
                  <a:pt x="3245599" y="489319"/>
                  <a:pt x="659649" y="489319"/>
                </a:cubicBezTo>
                <a:cubicBezTo>
                  <a:pt x="705486" y="446737"/>
                  <a:pt x="758962" y="404154"/>
                  <a:pt x="808618" y="365442"/>
                </a:cubicBezTo>
                <a:close/>
                <a:moveTo>
                  <a:pt x="1141891" y="176527"/>
                </a:moveTo>
                <a:lnTo>
                  <a:pt x="2760259" y="176527"/>
                </a:lnTo>
                <a:cubicBezTo>
                  <a:pt x="2840413" y="210692"/>
                  <a:pt x="2912935" y="248655"/>
                  <a:pt x="2985456" y="294211"/>
                </a:cubicBezTo>
                <a:cubicBezTo>
                  <a:pt x="2985456" y="294211"/>
                  <a:pt x="2985456" y="294211"/>
                  <a:pt x="916695" y="294211"/>
                </a:cubicBezTo>
                <a:cubicBezTo>
                  <a:pt x="989215" y="248655"/>
                  <a:pt x="1065553" y="210692"/>
                  <a:pt x="1141891" y="176527"/>
                </a:cubicBezTo>
                <a:close/>
                <a:moveTo>
                  <a:pt x="1949526" y="0"/>
                </a:moveTo>
                <a:cubicBezTo>
                  <a:pt x="2171061" y="0"/>
                  <a:pt x="2381136" y="34067"/>
                  <a:pt x="2579754" y="102200"/>
                </a:cubicBezTo>
                <a:cubicBezTo>
                  <a:pt x="2579754" y="102200"/>
                  <a:pt x="2579754" y="102200"/>
                  <a:pt x="1319298" y="102200"/>
                </a:cubicBezTo>
                <a:cubicBezTo>
                  <a:pt x="1517916" y="34067"/>
                  <a:pt x="1731811" y="0"/>
                  <a:pt x="194952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14" name="Text 11"/>
          <p:cNvSpPr/>
          <p:nvPr/>
        </p:nvSpPr>
        <p:spPr>
          <a:xfrm rot="2100000">
            <a:off x="9042400" y="3636645"/>
            <a:ext cx="3905250" cy="390525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16680000">
            <a:off x="-121920" y="-71120"/>
            <a:ext cx="2160270" cy="1989455"/>
          </a:xfrm>
          <a:custGeom>
            <a:avLst/>
            <a:gdLst/>
            <a:ahLst/>
            <a:cxnLst/>
            <a:rect l="l" t="t" r="r" b="b"/>
            <a:pathLst>
              <a:path w="2160270" h="1989455">
                <a:moveTo>
                  <a:pt x="0" y="404000"/>
                </a:moveTo>
                <a:cubicBezTo>
                  <a:pt x="-4270" y="299551"/>
                  <a:pt x="25291" y="106748"/>
                  <a:pt x="30218" y="95252"/>
                </a:cubicBezTo>
                <a:lnTo>
                  <a:pt x="672683" y="0"/>
                </a:lnTo>
                <a:cubicBezTo>
                  <a:pt x="623742" y="90325"/>
                  <a:pt x="580057" y="311376"/>
                  <a:pt x="587283" y="404000"/>
                </a:cubicBezTo>
                <a:cubicBezTo>
                  <a:pt x="570204" y="964345"/>
                  <a:pt x="1083255" y="1415972"/>
                  <a:pt x="1585468" y="1402177"/>
                </a:cubicBezTo>
                <a:cubicBezTo>
                  <a:pt x="1754953" y="1415643"/>
                  <a:pt x="2006223" y="1319406"/>
                  <a:pt x="2070272" y="1276707"/>
                </a:cubicBezTo>
                <a:lnTo>
                  <a:pt x="2160270" y="1882050"/>
                </a:lnTo>
                <a:cubicBezTo>
                  <a:pt x="2022974" y="1946756"/>
                  <a:pt x="1709297" y="1997995"/>
                  <a:pt x="1585468" y="1989455"/>
                </a:cubicBezTo>
                <a:cubicBezTo>
                  <a:pt x="695675" y="2016717"/>
                  <a:pt x="-21678" y="1202147"/>
                  <a:pt x="0" y="40400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0"/>
                </a:srgbClr>
              </a:gs>
            </a:gsLst>
            <a:lin ang="16200000" scaled="1"/>
          </a:gradFill>
        </p:spPr>
      </p:sp>
      <p:sp>
        <p:nvSpPr>
          <p:cNvPr id="16" name="Text 13"/>
          <p:cNvSpPr/>
          <p:nvPr/>
        </p:nvSpPr>
        <p:spPr>
          <a:xfrm rot="16680000">
            <a:off x="-121920" y="-71120"/>
            <a:ext cx="2160270" cy="198945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17460000">
            <a:off x="10614660" y="325120"/>
            <a:ext cx="1136650" cy="113665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18" name="Text 15"/>
          <p:cNvSpPr/>
          <p:nvPr/>
        </p:nvSpPr>
        <p:spPr>
          <a:xfrm rot="17460000">
            <a:off x="10614660" y="325120"/>
            <a:ext cx="1136650" cy="113665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17460000" flipH="1" flipV="1">
            <a:off x="811530" y="5401945"/>
            <a:ext cx="3069590" cy="3069590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20" name="Text 17"/>
          <p:cNvSpPr/>
          <p:nvPr/>
        </p:nvSpPr>
        <p:spPr>
          <a:xfrm rot="17460000">
            <a:off x="811530" y="5401945"/>
            <a:ext cx="3069590" cy="306959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7" name="Image 0" descr="https://kimi-img.moonshot.cn/pub/slides/slides_tmpl/image/25-06-01-00:19:27-d0tio3s75iks2gau4ib0.png"/>
          <p:cNvPicPr>
            <a:picLocks noChangeAspect="1"/>
          </p:cNvPicPr>
          <p:nvPr/>
        </p:nvPicPr>
        <p:blipFill>
          <a:blip r:embed="rId1"/>
          <a:srcRect l="29" r="29"/>
          <a:stretch>
            <a:fillRect/>
          </a:stretch>
        </p:blipFill>
        <p:spPr>
          <a:xfrm>
            <a:off x="9966960" y="-34290"/>
            <a:ext cx="2223770" cy="689229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9964420" y="-34290"/>
            <a:ext cx="2227580" cy="6903720"/>
          </a:xfrm>
          <a:prstGeom prst="rect">
            <a:avLst/>
          </a:prstGeom>
          <a:gradFill flip="none" rotWithShape="1">
            <a:gsLst>
              <a:gs pos="0">
                <a:srgbClr val="004CC0">
                  <a:alpha val="78000"/>
                </a:srgbClr>
              </a:gs>
              <a:gs pos="100000">
                <a:srgbClr val="004CC0"/>
              </a:gs>
            </a:gsLst>
            <a:lin ang="2700000" scaled="1"/>
          </a:gradFill>
        </p:spPr>
      </p:sp>
      <p:sp>
        <p:nvSpPr>
          <p:cNvPr id="9" name="Text 6"/>
          <p:cNvSpPr/>
          <p:nvPr/>
        </p:nvSpPr>
        <p:spPr>
          <a:xfrm>
            <a:off x="9964420" y="-34290"/>
            <a:ext cx="2227580" cy="690372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91731" y="8722360"/>
            <a:ext cx="287989" cy="6985"/>
          </a:xfrm>
          <a:custGeom>
            <a:avLst/>
            <a:gdLst/>
            <a:ahLst/>
            <a:cxnLst/>
            <a:rect l="l" t="t" r="r" b="b"/>
            <a:pathLst>
              <a:path w="287989" h="6985">
                <a:moveTo>
                  <a:pt x="287989" y="0"/>
                </a:moveTo>
                <a:lnTo>
                  <a:pt x="260078" y="2540"/>
                </a:lnTo>
                <a:lnTo>
                  <a:pt x="221384" y="5080"/>
                </a:lnTo>
                <a:lnTo>
                  <a:pt x="182689" y="6350"/>
                </a:lnTo>
                <a:lnTo>
                  <a:pt x="143995" y="6985"/>
                </a:lnTo>
                <a:lnTo>
                  <a:pt x="104666" y="6350"/>
                </a:lnTo>
                <a:lnTo>
                  <a:pt x="65971" y="5080"/>
                </a:lnTo>
                <a:lnTo>
                  <a:pt x="27911" y="2540"/>
                </a:lnTo>
                <a:lnTo>
                  <a:pt x="0" y="0"/>
                </a:lnTo>
                <a:lnTo>
                  <a:pt x="287989" y="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1" name="Text 8"/>
          <p:cNvSpPr/>
          <p:nvPr/>
        </p:nvSpPr>
        <p:spPr>
          <a:xfrm>
            <a:off x="6291731" y="8722360"/>
            <a:ext cx="287989" cy="6985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4920000" flipV="1">
            <a:off x="9856470" y="5581650"/>
            <a:ext cx="1457960" cy="1342390"/>
          </a:xfrm>
          <a:custGeom>
            <a:avLst/>
            <a:gdLst/>
            <a:ahLst/>
            <a:cxnLst/>
            <a:rect l="l" t="t" r="r" b="b"/>
            <a:pathLst>
              <a:path w="1457960" h="1342390">
                <a:moveTo>
                  <a:pt x="0" y="272600"/>
                </a:moveTo>
                <a:cubicBezTo>
                  <a:pt x="-2882" y="202123"/>
                  <a:pt x="17069" y="72029"/>
                  <a:pt x="20394" y="64272"/>
                </a:cubicBezTo>
                <a:lnTo>
                  <a:pt x="453991" y="0"/>
                </a:lnTo>
                <a:cubicBezTo>
                  <a:pt x="420962" y="60947"/>
                  <a:pt x="391479" y="210102"/>
                  <a:pt x="396356" y="272600"/>
                </a:cubicBezTo>
                <a:cubicBezTo>
                  <a:pt x="384829" y="650695"/>
                  <a:pt x="731086" y="955431"/>
                  <a:pt x="1070028" y="946122"/>
                </a:cubicBezTo>
                <a:cubicBezTo>
                  <a:pt x="1184412" y="955209"/>
                  <a:pt x="1353994" y="890273"/>
                  <a:pt x="1397221" y="861461"/>
                </a:cubicBezTo>
                <a:lnTo>
                  <a:pt x="1457960" y="1269918"/>
                </a:lnTo>
                <a:cubicBezTo>
                  <a:pt x="1365300" y="1313579"/>
                  <a:pt x="1153599" y="1348152"/>
                  <a:pt x="1070028" y="1342390"/>
                </a:cubicBezTo>
                <a:cubicBezTo>
                  <a:pt x="469509" y="1360785"/>
                  <a:pt x="-14631" y="811152"/>
                  <a:pt x="0" y="27260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0"/>
                </a:srgbClr>
              </a:gs>
            </a:gsLst>
            <a:lin ang="16200000" scaled="1"/>
          </a:gradFill>
        </p:spPr>
      </p:sp>
      <p:sp>
        <p:nvSpPr>
          <p:cNvPr id="13" name="Text 10"/>
          <p:cNvSpPr/>
          <p:nvPr/>
        </p:nvSpPr>
        <p:spPr>
          <a:xfrm rot="4920000">
            <a:off x="9856470" y="5581650"/>
            <a:ext cx="1457960" cy="134239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rot="15060000" flipH="1">
            <a:off x="10623533" y="4245026"/>
            <a:ext cx="1958340" cy="1694329"/>
          </a:xfrm>
          <a:custGeom>
            <a:avLst/>
            <a:gdLst/>
            <a:ahLst/>
            <a:cxnLst/>
            <a:rect l="l" t="t" r="r" b="b"/>
            <a:pathLst>
              <a:path w="1958340" h="1694329">
                <a:moveTo>
                  <a:pt x="250190" y="1632094"/>
                </a:moveTo>
                <a:lnTo>
                  <a:pt x="525780" y="1632094"/>
                </a:lnTo>
                <a:lnTo>
                  <a:pt x="349885" y="1694329"/>
                </a:lnTo>
                <a:lnTo>
                  <a:pt x="309245" y="1694329"/>
                </a:lnTo>
                <a:cubicBezTo>
                  <a:pt x="288290" y="1675277"/>
                  <a:pt x="265430" y="1651780"/>
                  <a:pt x="250190" y="1632094"/>
                </a:cubicBezTo>
                <a:close/>
                <a:moveTo>
                  <a:pt x="173990" y="1537470"/>
                </a:moveTo>
                <a:lnTo>
                  <a:pt x="793750" y="1537470"/>
                </a:lnTo>
                <a:lnTo>
                  <a:pt x="626745" y="1596530"/>
                </a:lnTo>
                <a:lnTo>
                  <a:pt x="217805" y="1596530"/>
                </a:lnTo>
                <a:cubicBezTo>
                  <a:pt x="202565" y="1578114"/>
                  <a:pt x="186055" y="1556522"/>
                  <a:pt x="173990" y="1537470"/>
                </a:cubicBezTo>
                <a:close/>
                <a:moveTo>
                  <a:pt x="114935" y="1439672"/>
                </a:moveTo>
                <a:lnTo>
                  <a:pt x="1071245" y="1439672"/>
                </a:lnTo>
                <a:lnTo>
                  <a:pt x="899795" y="1500637"/>
                </a:lnTo>
                <a:lnTo>
                  <a:pt x="149225" y="1500637"/>
                </a:lnTo>
                <a:cubicBezTo>
                  <a:pt x="137795" y="1481585"/>
                  <a:pt x="125095" y="1458723"/>
                  <a:pt x="114935" y="1439672"/>
                </a:cubicBezTo>
                <a:close/>
                <a:moveTo>
                  <a:pt x="68580" y="1343778"/>
                </a:moveTo>
                <a:lnTo>
                  <a:pt x="1343660" y="1343778"/>
                </a:lnTo>
                <a:lnTo>
                  <a:pt x="1176655" y="1402203"/>
                </a:lnTo>
                <a:lnTo>
                  <a:pt x="95250" y="1402203"/>
                </a:lnTo>
                <a:cubicBezTo>
                  <a:pt x="90170" y="1393313"/>
                  <a:pt x="85090" y="1380611"/>
                  <a:pt x="81280" y="1372356"/>
                </a:cubicBezTo>
                <a:cubicBezTo>
                  <a:pt x="77470" y="1362830"/>
                  <a:pt x="72390" y="1350764"/>
                  <a:pt x="68580" y="1343778"/>
                </a:cubicBezTo>
                <a:close/>
                <a:moveTo>
                  <a:pt x="35560" y="1245345"/>
                </a:moveTo>
                <a:lnTo>
                  <a:pt x="1621155" y="1245345"/>
                </a:lnTo>
                <a:lnTo>
                  <a:pt x="1445260" y="1307580"/>
                </a:lnTo>
                <a:lnTo>
                  <a:pt x="54610" y="1307580"/>
                </a:lnTo>
                <a:cubicBezTo>
                  <a:pt x="46990" y="1288528"/>
                  <a:pt x="40640" y="1265031"/>
                  <a:pt x="35560" y="1245345"/>
                </a:cubicBezTo>
                <a:close/>
                <a:moveTo>
                  <a:pt x="12700" y="1150721"/>
                </a:moveTo>
                <a:lnTo>
                  <a:pt x="1889125" y="1150721"/>
                </a:lnTo>
                <a:lnTo>
                  <a:pt x="1722120" y="1209781"/>
                </a:lnTo>
                <a:lnTo>
                  <a:pt x="26035" y="1209781"/>
                </a:lnTo>
                <a:cubicBezTo>
                  <a:pt x="24130" y="1200256"/>
                  <a:pt x="20955" y="1188189"/>
                  <a:pt x="19050" y="1179934"/>
                </a:cubicBezTo>
                <a:cubicBezTo>
                  <a:pt x="16510" y="1170408"/>
                  <a:pt x="13970" y="1158342"/>
                  <a:pt x="12700" y="1150721"/>
                </a:cubicBezTo>
                <a:close/>
                <a:moveTo>
                  <a:pt x="1270" y="1052923"/>
                </a:moveTo>
                <a:lnTo>
                  <a:pt x="1957070" y="1052923"/>
                </a:lnTo>
                <a:cubicBezTo>
                  <a:pt x="1955165" y="1073879"/>
                  <a:pt x="1952625" y="1096741"/>
                  <a:pt x="1948815" y="1113888"/>
                </a:cubicBezTo>
                <a:lnTo>
                  <a:pt x="9525" y="1113888"/>
                </a:lnTo>
                <a:cubicBezTo>
                  <a:pt x="5080" y="1094836"/>
                  <a:pt x="3175" y="1071974"/>
                  <a:pt x="1270" y="1052923"/>
                </a:cubicBezTo>
                <a:close/>
                <a:moveTo>
                  <a:pt x="0" y="957029"/>
                </a:moveTo>
                <a:lnTo>
                  <a:pt x="1958340" y="957029"/>
                </a:lnTo>
                <a:lnTo>
                  <a:pt x="1958340" y="960204"/>
                </a:lnTo>
                <a:lnTo>
                  <a:pt x="1958340" y="960839"/>
                </a:lnTo>
                <a:lnTo>
                  <a:pt x="1958340" y="961475"/>
                </a:lnTo>
                <a:lnTo>
                  <a:pt x="1958340" y="962110"/>
                </a:lnTo>
                <a:lnTo>
                  <a:pt x="1958340" y="962745"/>
                </a:lnTo>
                <a:lnTo>
                  <a:pt x="1958340" y="963380"/>
                </a:lnTo>
                <a:lnTo>
                  <a:pt x="1958340" y="964015"/>
                </a:lnTo>
                <a:lnTo>
                  <a:pt x="1958340" y="979256"/>
                </a:lnTo>
                <a:lnTo>
                  <a:pt x="1958340" y="979891"/>
                </a:lnTo>
                <a:lnTo>
                  <a:pt x="1958340" y="980526"/>
                </a:lnTo>
                <a:lnTo>
                  <a:pt x="1958340" y="981796"/>
                </a:lnTo>
                <a:lnTo>
                  <a:pt x="1958340" y="982431"/>
                </a:lnTo>
                <a:lnTo>
                  <a:pt x="1958340" y="984337"/>
                </a:lnTo>
                <a:lnTo>
                  <a:pt x="1958340" y="991322"/>
                </a:lnTo>
                <a:lnTo>
                  <a:pt x="1958340" y="1018630"/>
                </a:lnTo>
                <a:lnTo>
                  <a:pt x="0" y="1018630"/>
                </a:lnTo>
                <a:lnTo>
                  <a:pt x="0" y="957029"/>
                </a:lnTo>
                <a:close/>
                <a:moveTo>
                  <a:pt x="5080" y="858596"/>
                </a:moveTo>
                <a:lnTo>
                  <a:pt x="1951355" y="858596"/>
                </a:lnTo>
                <a:cubicBezTo>
                  <a:pt x="1953895" y="873202"/>
                  <a:pt x="1954530" y="889078"/>
                  <a:pt x="1955165" y="901144"/>
                </a:cubicBezTo>
                <a:cubicBezTo>
                  <a:pt x="1955800" y="907495"/>
                  <a:pt x="1956435" y="916386"/>
                  <a:pt x="1957070" y="920831"/>
                </a:cubicBezTo>
                <a:lnTo>
                  <a:pt x="1270" y="920831"/>
                </a:lnTo>
                <a:cubicBezTo>
                  <a:pt x="1270" y="901144"/>
                  <a:pt x="3175" y="880822"/>
                  <a:pt x="5080" y="863041"/>
                </a:cubicBezTo>
                <a:lnTo>
                  <a:pt x="5080" y="861771"/>
                </a:lnTo>
                <a:lnTo>
                  <a:pt x="5080" y="861136"/>
                </a:lnTo>
                <a:lnTo>
                  <a:pt x="5080" y="859866"/>
                </a:lnTo>
                <a:lnTo>
                  <a:pt x="5080" y="858596"/>
                </a:lnTo>
                <a:close/>
                <a:moveTo>
                  <a:pt x="22225" y="763972"/>
                </a:moveTo>
                <a:lnTo>
                  <a:pt x="1934210" y="763972"/>
                </a:lnTo>
                <a:cubicBezTo>
                  <a:pt x="1938020" y="783024"/>
                  <a:pt x="1942465" y="805886"/>
                  <a:pt x="1945640" y="824938"/>
                </a:cubicBezTo>
                <a:lnTo>
                  <a:pt x="10795" y="824938"/>
                </a:lnTo>
                <a:cubicBezTo>
                  <a:pt x="14605" y="803981"/>
                  <a:pt x="19050" y="781119"/>
                  <a:pt x="22225" y="763972"/>
                </a:cubicBezTo>
                <a:close/>
                <a:moveTo>
                  <a:pt x="49530" y="666174"/>
                </a:moveTo>
                <a:lnTo>
                  <a:pt x="1908810" y="666174"/>
                </a:lnTo>
                <a:cubicBezTo>
                  <a:pt x="1911350" y="676334"/>
                  <a:pt x="1915160" y="689036"/>
                  <a:pt x="1917065" y="697291"/>
                </a:cubicBezTo>
                <a:cubicBezTo>
                  <a:pt x="1920240" y="706817"/>
                  <a:pt x="1923415" y="718248"/>
                  <a:pt x="1925955" y="727139"/>
                </a:cubicBezTo>
                <a:lnTo>
                  <a:pt x="32385" y="727139"/>
                </a:lnTo>
                <a:cubicBezTo>
                  <a:pt x="34925" y="713803"/>
                  <a:pt x="40005" y="698561"/>
                  <a:pt x="43180" y="687765"/>
                </a:cubicBezTo>
                <a:cubicBezTo>
                  <a:pt x="45720" y="680780"/>
                  <a:pt x="48260" y="671889"/>
                  <a:pt x="49530" y="666174"/>
                </a:cubicBezTo>
                <a:close/>
                <a:moveTo>
                  <a:pt x="86995" y="570280"/>
                </a:moveTo>
                <a:lnTo>
                  <a:pt x="1868170" y="570280"/>
                </a:lnTo>
                <a:cubicBezTo>
                  <a:pt x="1877060" y="589332"/>
                  <a:pt x="1887855" y="612829"/>
                  <a:pt x="1894840" y="631881"/>
                </a:cubicBezTo>
                <a:lnTo>
                  <a:pt x="62230" y="631881"/>
                </a:lnTo>
                <a:cubicBezTo>
                  <a:pt x="69850" y="610924"/>
                  <a:pt x="78105" y="587427"/>
                  <a:pt x="86995" y="570280"/>
                </a:cubicBezTo>
                <a:close/>
                <a:moveTo>
                  <a:pt x="140335" y="471846"/>
                </a:moveTo>
                <a:lnTo>
                  <a:pt x="1818640" y="471846"/>
                </a:lnTo>
                <a:cubicBezTo>
                  <a:pt x="1821815" y="477562"/>
                  <a:pt x="1825625" y="485183"/>
                  <a:pt x="1828165" y="488993"/>
                </a:cubicBezTo>
                <a:cubicBezTo>
                  <a:pt x="1835785" y="503599"/>
                  <a:pt x="1845310" y="520746"/>
                  <a:pt x="1851025" y="534082"/>
                </a:cubicBezTo>
                <a:lnTo>
                  <a:pt x="105410" y="534082"/>
                </a:lnTo>
                <a:cubicBezTo>
                  <a:pt x="111125" y="523921"/>
                  <a:pt x="118110" y="511220"/>
                  <a:pt x="123190" y="502964"/>
                </a:cubicBezTo>
                <a:cubicBezTo>
                  <a:pt x="128905" y="492803"/>
                  <a:pt x="135255" y="480737"/>
                  <a:pt x="140335" y="471846"/>
                </a:cubicBezTo>
                <a:close/>
                <a:moveTo>
                  <a:pt x="207010" y="377223"/>
                </a:moveTo>
                <a:lnTo>
                  <a:pt x="1751330" y="377223"/>
                </a:lnTo>
                <a:cubicBezTo>
                  <a:pt x="1766570" y="396275"/>
                  <a:pt x="1783080" y="419137"/>
                  <a:pt x="1795145" y="438189"/>
                </a:cubicBezTo>
                <a:lnTo>
                  <a:pt x="163195" y="438189"/>
                </a:lnTo>
                <a:cubicBezTo>
                  <a:pt x="175895" y="417232"/>
                  <a:pt x="193040" y="394370"/>
                  <a:pt x="207010" y="377223"/>
                </a:cubicBezTo>
                <a:close/>
                <a:moveTo>
                  <a:pt x="292100" y="281330"/>
                </a:moveTo>
                <a:lnTo>
                  <a:pt x="1664970" y="281330"/>
                </a:lnTo>
                <a:cubicBezTo>
                  <a:pt x="1683385" y="299746"/>
                  <a:pt x="1704975" y="321338"/>
                  <a:pt x="1722120" y="340390"/>
                </a:cubicBezTo>
                <a:lnTo>
                  <a:pt x="234315" y="340390"/>
                </a:lnTo>
                <a:cubicBezTo>
                  <a:pt x="251460" y="319433"/>
                  <a:pt x="273050" y="298476"/>
                  <a:pt x="292100" y="281330"/>
                </a:cubicBezTo>
                <a:close/>
                <a:moveTo>
                  <a:pt x="405765" y="183531"/>
                </a:moveTo>
                <a:lnTo>
                  <a:pt x="1550670" y="183531"/>
                </a:lnTo>
                <a:cubicBezTo>
                  <a:pt x="1577340" y="202583"/>
                  <a:pt x="1605280" y="226080"/>
                  <a:pt x="1627505" y="245132"/>
                </a:cubicBezTo>
                <a:lnTo>
                  <a:pt x="330835" y="245132"/>
                </a:lnTo>
                <a:cubicBezTo>
                  <a:pt x="353060" y="224175"/>
                  <a:pt x="382905" y="200678"/>
                  <a:pt x="405765" y="183531"/>
                </a:cubicBezTo>
                <a:close/>
                <a:moveTo>
                  <a:pt x="572770" y="88273"/>
                </a:moveTo>
                <a:lnTo>
                  <a:pt x="1384300" y="88273"/>
                </a:lnTo>
                <a:cubicBezTo>
                  <a:pt x="1423670" y="105419"/>
                  <a:pt x="1464310" y="127011"/>
                  <a:pt x="1497330" y="147333"/>
                </a:cubicBezTo>
                <a:lnTo>
                  <a:pt x="459740" y="147333"/>
                </a:lnTo>
                <a:cubicBezTo>
                  <a:pt x="495300" y="125106"/>
                  <a:pt x="537845" y="104149"/>
                  <a:pt x="572770" y="88273"/>
                </a:cubicBezTo>
                <a:close/>
                <a:moveTo>
                  <a:pt x="977900" y="0"/>
                </a:moveTo>
                <a:cubicBezTo>
                  <a:pt x="1087120" y="-1270"/>
                  <a:pt x="1203325" y="19687"/>
                  <a:pt x="1293495" y="51440"/>
                </a:cubicBezTo>
                <a:lnTo>
                  <a:pt x="661670" y="51440"/>
                </a:lnTo>
                <a:cubicBezTo>
                  <a:pt x="759460" y="16511"/>
                  <a:pt x="878840" y="-635"/>
                  <a:pt x="977900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13500000" scaled="1"/>
          </a:gradFill>
        </p:spPr>
      </p:sp>
      <p:sp>
        <p:nvSpPr>
          <p:cNvPr id="15" name="Text 12"/>
          <p:cNvSpPr/>
          <p:nvPr/>
        </p:nvSpPr>
        <p:spPr>
          <a:xfrm rot="15060000">
            <a:off x="10623533" y="4245026"/>
            <a:ext cx="1958340" cy="1694329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 rot="6540000">
            <a:off x="10932795" y="1224280"/>
            <a:ext cx="464185" cy="464185"/>
          </a:xfrm>
          <a:prstGeom prst="ellipse">
            <a:avLst/>
          </a:prstGeom>
          <a:gradFill flip="none" rotWithShape="1">
            <a:gsLst>
              <a:gs pos="0">
                <a:srgbClr val="00B0F0">
                  <a:alpha val="34000"/>
                </a:srgbClr>
              </a:gs>
              <a:gs pos="76000">
                <a:srgbClr val="00B0F0">
                  <a:alpha val="3000"/>
                </a:srgbClr>
              </a:gs>
            </a:gsLst>
            <a:lin ang="0" scaled="1"/>
          </a:gradFill>
        </p:spPr>
      </p:sp>
      <p:sp>
        <p:nvSpPr>
          <p:cNvPr id="17" name="Text 14"/>
          <p:cNvSpPr/>
          <p:nvPr/>
        </p:nvSpPr>
        <p:spPr>
          <a:xfrm rot="6540000">
            <a:off x="10932795" y="1224280"/>
            <a:ext cx="464185" cy="464185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39445" y="1260475"/>
            <a:ext cx="91440" cy="1432560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19" name="Text 16"/>
          <p:cNvSpPr/>
          <p:nvPr/>
        </p:nvSpPr>
        <p:spPr>
          <a:xfrm>
            <a:off x="639445" y="1260475"/>
            <a:ext cx="91440" cy="14325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Shape 17"/>
          <p:cNvSpPr/>
          <p:nvPr>
            <p:custDataLst>
              <p:tags r:id="rId2"/>
            </p:custDataLst>
          </p:nvPr>
        </p:nvSpPr>
        <p:spPr>
          <a:xfrm>
            <a:off x="766445" y="1260475"/>
            <a:ext cx="9063990" cy="1432560"/>
          </a:xfrm>
          <a:prstGeom prst="rect">
            <a:avLst/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66445" y="1260475"/>
            <a:ext cx="9063990" cy="14325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2" name="Shape 19"/>
          <p:cNvSpPr/>
          <p:nvPr>
            <p:custDataLst>
              <p:tags r:id="rId3"/>
            </p:custDataLst>
          </p:nvPr>
        </p:nvSpPr>
        <p:spPr>
          <a:xfrm flipH="1" flipV="1">
            <a:off x="9601835" y="1260475"/>
            <a:ext cx="228600" cy="228600"/>
          </a:xfrm>
          <a:prstGeom prst="rtTriangle">
            <a:avLst/>
          </a:prstGeom>
          <a:solidFill>
            <a:srgbClr val="004CC0"/>
          </a:solidFill>
        </p:spPr>
      </p:sp>
      <p:sp>
        <p:nvSpPr>
          <p:cNvPr id="23" name="Text 20"/>
          <p:cNvSpPr/>
          <p:nvPr/>
        </p:nvSpPr>
        <p:spPr>
          <a:xfrm>
            <a:off x="9601835" y="1260475"/>
            <a:ext cx="228600" cy="228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Text 21"/>
          <p:cNvSpPr/>
          <p:nvPr>
            <p:custDataLst>
              <p:tags r:id="rId4"/>
            </p:custDataLst>
          </p:nvPr>
        </p:nvSpPr>
        <p:spPr>
          <a:xfrm>
            <a:off x="905510" y="1734185"/>
            <a:ext cx="8798560" cy="4108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完成《BPF Performance Tools》前3章实操，深入理解eBPF技术原理及应用，掌握CO-RE特性。</a:t>
            </a:r>
            <a:endParaRPr lang="en-US" sz="1600" b="1" dirty="0">
              <a:solidFill>
                <a:srgbClr val="333333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5" name="Text 22"/>
          <p:cNvSpPr/>
          <p:nvPr>
            <p:custDataLst>
              <p:tags r:id="rId5"/>
            </p:custDataLst>
          </p:nvPr>
        </p:nvSpPr>
        <p:spPr>
          <a:xfrm>
            <a:off x="853440" y="1357630"/>
            <a:ext cx="693420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eBPF技术学习</a:t>
            </a:r>
            <a:endParaRPr lang="en-US" sz="20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6" name="Shape 23"/>
          <p:cNvSpPr/>
          <p:nvPr/>
        </p:nvSpPr>
        <p:spPr>
          <a:xfrm>
            <a:off x="639445" y="2912110"/>
            <a:ext cx="91440" cy="1432560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27" name="Text 24"/>
          <p:cNvSpPr/>
          <p:nvPr/>
        </p:nvSpPr>
        <p:spPr>
          <a:xfrm>
            <a:off x="639445" y="2912110"/>
            <a:ext cx="91440" cy="14325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Shape 25"/>
          <p:cNvSpPr/>
          <p:nvPr>
            <p:custDataLst>
              <p:tags r:id="rId6"/>
            </p:custDataLst>
          </p:nvPr>
        </p:nvSpPr>
        <p:spPr>
          <a:xfrm>
            <a:off x="766445" y="2912110"/>
            <a:ext cx="9063990" cy="1432560"/>
          </a:xfrm>
          <a:prstGeom prst="rect">
            <a:avLst/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766445" y="2912110"/>
            <a:ext cx="9063990" cy="14325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Shape 27"/>
          <p:cNvSpPr/>
          <p:nvPr>
            <p:custDataLst>
              <p:tags r:id="rId7"/>
            </p:custDataLst>
          </p:nvPr>
        </p:nvSpPr>
        <p:spPr>
          <a:xfrm flipH="1" flipV="1">
            <a:off x="9601835" y="2912110"/>
            <a:ext cx="228600" cy="228600"/>
          </a:xfrm>
          <a:prstGeom prst="rtTriangle">
            <a:avLst/>
          </a:prstGeom>
          <a:solidFill>
            <a:srgbClr val="004CC0"/>
          </a:solidFill>
        </p:spPr>
      </p:sp>
      <p:sp>
        <p:nvSpPr>
          <p:cNvPr id="31" name="Text 28"/>
          <p:cNvSpPr/>
          <p:nvPr/>
        </p:nvSpPr>
        <p:spPr>
          <a:xfrm>
            <a:off x="9601835" y="2912110"/>
            <a:ext cx="228600" cy="228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2" name="Text 29"/>
          <p:cNvSpPr/>
          <p:nvPr>
            <p:custDataLst>
              <p:tags r:id="rId8"/>
            </p:custDataLst>
          </p:nvPr>
        </p:nvSpPr>
        <p:spPr>
          <a:xfrm>
            <a:off x="905510" y="3385820"/>
            <a:ext cx="8798560" cy="73088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搭建Kubernetes测试环境，使用docker stats和cadvisor分析容器资源指标，熟悉容器监控核心概念。</a:t>
            </a:r>
            <a:endParaRPr lang="en-US" sz="1600" b="1" dirty="0">
              <a:solidFill>
                <a:srgbClr val="333333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33" name="Text 30"/>
          <p:cNvSpPr/>
          <p:nvPr>
            <p:custDataLst>
              <p:tags r:id="rId9"/>
            </p:custDataLst>
          </p:nvPr>
        </p:nvSpPr>
        <p:spPr>
          <a:xfrm>
            <a:off x="853440" y="3009265"/>
            <a:ext cx="693420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容器运行时监控研究</a:t>
            </a:r>
            <a:endParaRPr lang="en-US" sz="2000" b="1" dirty="0">
              <a:solidFill>
                <a:srgbClr val="1D3EBF"/>
              </a:solidFill>
              <a:latin typeface="仿宋" panose="02010609060101010101" charset="-122"/>
              <a:ea typeface="仿宋" panose="02010609060101010101" charset="-122"/>
              <a:cs typeface="MiSans" pitchFamily="34" charset="-120"/>
            </a:endParaRPr>
          </a:p>
        </p:txBody>
      </p:sp>
      <p:sp>
        <p:nvSpPr>
          <p:cNvPr id="34" name="Shape 31"/>
          <p:cNvSpPr/>
          <p:nvPr/>
        </p:nvSpPr>
        <p:spPr>
          <a:xfrm>
            <a:off x="639445" y="4563745"/>
            <a:ext cx="91440" cy="1432560"/>
          </a:xfrm>
          <a:prstGeom prst="rect">
            <a:avLst/>
          </a:prstGeom>
          <a:solidFill>
            <a:srgbClr val="004CC0"/>
          </a:solidFill>
        </p:spPr>
      </p:sp>
      <p:sp>
        <p:nvSpPr>
          <p:cNvPr id="35" name="Text 32"/>
          <p:cNvSpPr/>
          <p:nvPr/>
        </p:nvSpPr>
        <p:spPr>
          <a:xfrm>
            <a:off x="639445" y="4563745"/>
            <a:ext cx="91440" cy="14325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6" name="Shape 33"/>
          <p:cNvSpPr/>
          <p:nvPr>
            <p:custDataLst>
              <p:tags r:id="rId10"/>
            </p:custDataLst>
          </p:nvPr>
        </p:nvSpPr>
        <p:spPr>
          <a:xfrm>
            <a:off x="766445" y="4563745"/>
            <a:ext cx="9063990" cy="1432560"/>
          </a:xfrm>
          <a:prstGeom prst="rect">
            <a:avLst/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37" name="Text 34"/>
          <p:cNvSpPr/>
          <p:nvPr/>
        </p:nvSpPr>
        <p:spPr>
          <a:xfrm>
            <a:off x="766445" y="4563745"/>
            <a:ext cx="9063990" cy="14325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8" name="Shape 35"/>
          <p:cNvSpPr/>
          <p:nvPr>
            <p:custDataLst>
              <p:tags r:id="rId11"/>
            </p:custDataLst>
          </p:nvPr>
        </p:nvSpPr>
        <p:spPr>
          <a:xfrm flipH="1" flipV="1">
            <a:off x="9601835" y="4563745"/>
            <a:ext cx="228600" cy="228600"/>
          </a:xfrm>
          <a:prstGeom prst="rtTriangle">
            <a:avLst/>
          </a:prstGeom>
          <a:solidFill>
            <a:srgbClr val="004CC0"/>
          </a:solidFill>
        </p:spPr>
      </p:sp>
      <p:sp>
        <p:nvSpPr>
          <p:cNvPr id="39" name="Text 36"/>
          <p:cNvSpPr/>
          <p:nvPr/>
        </p:nvSpPr>
        <p:spPr>
          <a:xfrm>
            <a:off x="9601835" y="4563745"/>
            <a:ext cx="228600" cy="228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0" name="Text 37"/>
          <p:cNvSpPr/>
          <p:nvPr>
            <p:custDataLst>
              <p:tags r:id="rId12"/>
            </p:custDataLst>
          </p:nvPr>
        </p:nvSpPr>
        <p:spPr>
          <a:xfrm>
            <a:off x="905510" y="5037455"/>
            <a:ext cx="8798560" cy="4108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对比孤立森林、LSTM、AutoEncoder等算法，确定项目采用孤立森林算法作为异常检测核心算法。</a:t>
            </a:r>
            <a:endParaRPr lang="en-US" sz="1600" b="1" dirty="0">
              <a:solidFill>
                <a:srgbClr val="333333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41" name="Text 38"/>
          <p:cNvSpPr/>
          <p:nvPr>
            <p:custDataLst>
              <p:tags r:id="rId13"/>
            </p:custDataLst>
          </p:nvPr>
        </p:nvSpPr>
        <p:spPr>
          <a:xfrm>
            <a:off x="853440" y="4660900"/>
            <a:ext cx="6934200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D3EBF"/>
                </a:solidFill>
                <a:latin typeface="仿宋" panose="02010609060101010101" charset="-122"/>
                <a:ea typeface="仿宋" panose="02010609060101010101" charset="-122"/>
                <a:cs typeface="MiSans" pitchFamily="34" charset="-120"/>
              </a:rPr>
              <a:t>异常检测算法对比</a:t>
            </a:r>
            <a:endParaRPr lang="en-US" sz="2000" b="1" dirty="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42" name="Text 39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阶段一：赛题理解与技术储备（1-2周）</a:t>
            </a: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（已完成）</a:t>
            </a:r>
            <a:endParaRPr lang="zh-CN" alt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004CC0"/>
              </a:gs>
            </a:gsLst>
            <a:lin ang="8100000" scaled="1"/>
          </a:gradFill>
        </p:spPr>
      </p:sp>
      <p:sp>
        <p:nvSpPr>
          <p:cNvPr id="3" name="Text 1"/>
          <p:cNvSpPr/>
          <p:nvPr/>
        </p:nvSpPr>
        <p:spPr>
          <a:xfrm>
            <a:off x="0" y="571500"/>
            <a:ext cx="3610749" cy="2159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0" y="872490"/>
            <a:ext cx="12189611" cy="0"/>
          </a:xfrm>
          <a:prstGeom prst="line">
            <a:avLst/>
          </a:prstGeom>
          <a:noFill/>
          <a:ln w="19050">
            <a:solidFill>
              <a:srgbClr val="007FD4"/>
            </a:solidFill>
            <a:prstDash val="solid"/>
            <a:headEnd type="none"/>
            <a:tailEnd type="none"/>
          </a:ln>
        </p:spPr>
      </p:sp>
      <p:sp>
        <p:nvSpPr>
          <p:cNvPr id="5" name="Shape 3"/>
          <p:cNvSpPr/>
          <p:nvPr/>
        </p:nvSpPr>
        <p:spPr>
          <a:xfrm rot="5940000">
            <a:off x="292735" y="51435"/>
            <a:ext cx="558800" cy="558800"/>
          </a:xfrm>
          <a:prstGeom prst="donut">
            <a:avLst/>
          </a:prstGeom>
          <a:gradFill flip="none" rotWithShape="1">
            <a:gsLst>
              <a:gs pos="0">
                <a:srgbClr val="004CC0"/>
              </a:gs>
              <a:gs pos="54000">
                <a:srgbClr val="00B0F0">
                  <a:alpha val="3000"/>
                </a:srgbClr>
              </a:gs>
            </a:gsLst>
            <a:lin ang="18900000" scaled="1"/>
          </a:gradFill>
        </p:spPr>
      </p:sp>
      <p:sp>
        <p:nvSpPr>
          <p:cNvPr id="6" name="Text 4"/>
          <p:cNvSpPr/>
          <p:nvPr/>
        </p:nvSpPr>
        <p:spPr>
          <a:xfrm rot="5940000">
            <a:off x="292735" y="51435"/>
            <a:ext cx="558800" cy="558800"/>
          </a:xfrm>
          <a:prstGeom prst="rect">
            <a:avLst/>
          </a:prstGeom>
          <a:noFill/>
        </p:spPr>
        <p:txBody>
          <a:bodyPr wrap="square" lIns="45720" tIns="9144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-14605" y="5470525"/>
            <a:ext cx="12221210" cy="1386840"/>
          </a:xfrm>
          <a:prstGeom prst="roundRect">
            <a:avLst>
              <a:gd name="adj" fmla="val 0"/>
            </a:avLst>
          </a:prstGeom>
          <a:solidFill>
            <a:srgbClr val="004CC0"/>
          </a:solidFill>
        </p:spPr>
      </p:sp>
      <p:sp>
        <p:nvSpPr>
          <p:cNvPr id="8" name="Text 6"/>
          <p:cNvSpPr/>
          <p:nvPr/>
        </p:nvSpPr>
        <p:spPr>
          <a:xfrm>
            <a:off x="-14605" y="5470525"/>
            <a:ext cx="12221210" cy="138684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60730" y="1472565"/>
            <a:ext cx="3170555" cy="4673600"/>
          </a:xfrm>
          <a:prstGeom prst="roundRect">
            <a:avLst>
              <a:gd name="adj" fmla="val 5503"/>
            </a:avLst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0730" y="1472565"/>
            <a:ext cx="3170555" cy="4673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948055" y="3655060"/>
            <a:ext cx="2796540" cy="12712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使用libbpf开发框架，完成多个核心eBPF探针的编写，捕获系统调用、容器指标等关键数据。</a:t>
            </a:r>
            <a:endParaRPr lang="en-US" sz="16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947420" y="3009265"/>
            <a:ext cx="2797175" cy="66992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4CC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eBPF探针设计与开发</a:t>
            </a:r>
            <a:endParaRPr lang="en-US" sz="2000" b="1" dirty="0"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1743075" y="1701800"/>
            <a:ext cx="1206543" cy="1192530"/>
          </a:xfrm>
          <a:prstGeom prst="ellipse">
            <a:avLst/>
          </a:prstGeom>
          <a:solidFill>
            <a:srgbClr val="004CC0"/>
          </a:solidFill>
        </p:spPr>
      </p:sp>
      <p:sp>
        <p:nvSpPr>
          <p:cNvPr id="14" name="Text 12"/>
          <p:cNvSpPr/>
          <p:nvPr/>
        </p:nvSpPr>
        <p:spPr>
          <a:xfrm>
            <a:off x="1743075" y="1701800"/>
            <a:ext cx="1206543" cy="11925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5" name="Image 0" descr="https://kimi-img.moonshot.cn/pub/slides/slides_tmpl/image/25-06-01-00:19:25-d0tio3c75iks2gau4i8g.svg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 l="50" t="644" r="-50" b="644"/>
          <a:stretch>
            <a:fillRect/>
          </a:stretch>
        </p:blipFill>
        <p:spPr>
          <a:xfrm>
            <a:off x="2057766" y="2013160"/>
            <a:ext cx="577160" cy="570488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4380230" y="1472565"/>
            <a:ext cx="3170555" cy="4673600"/>
          </a:xfrm>
          <a:prstGeom prst="roundRect">
            <a:avLst>
              <a:gd name="adj" fmla="val 5503"/>
            </a:avLst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380230" y="1472565"/>
            <a:ext cx="3170555" cy="4673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567555" y="3665220"/>
            <a:ext cx="2796540" cy="12712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algn="just">
              <a:lnSpc>
                <a:spcPct val="120000"/>
              </a:lnSpc>
              <a:buClrTx/>
              <a:buSzTx/>
              <a:buFontTx/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设计环形缓冲区存储事件数据，实现用户态数据处理程序，构建高效的数据采集管道。</a:t>
            </a:r>
            <a:endParaRPr lang="en-US" sz="1600" b="1" dirty="0">
              <a:solidFill>
                <a:srgbClr val="333333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4566920" y="3019425"/>
            <a:ext cx="2797175" cy="66992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algn="ctr">
              <a:lnSpc>
                <a:spcPct val="100000"/>
              </a:lnSpc>
              <a:buClrTx/>
              <a:buSzTx/>
              <a:buFontTx/>
              <a:buNone/>
            </a:pPr>
            <a:r>
              <a:rPr lang="en-US" sz="2000" b="1" dirty="0">
                <a:solidFill>
                  <a:srgbClr val="004CC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数据管道构建</a:t>
            </a:r>
            <a:endParaRPr lang="en-US" sz="2000" b="1" dirty="0">
              <a:solidFill>
                <a:srgbClr val="004CC0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5362575" y="1701800"/>
            <a:ext cx="1206500" cy="1192530"/>
          </a:xfrm>
          <a:prstGeom prst="ellipse">
            <a:avLst/>
          </a:prstGeom>
          <a:solidFill>
            <a:srgbClr val="004CC0"/>
          </a:solidFill>
        </p:spPr>
      </p:sp>
      <p:sp>
        <p:nvSpPr>
          <p:cNvPr id="21" name="Text 18"/>
          <p:cNvSpPr/>
          <p:nvPr/>
        </p:nvSpPr>
        <p:spPr>
          <a:xfrm>
            <a:off x="5362575" y="1701800"/>
            <a:ext cx="1206500" cy="11925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22" name="Image 1" descr="https://kimi-img.moonshot.cn/pub/slides/slides_tmpl/image/25-06-01-00:19:25-d0tio3c75iks2gau4ia0.png"/>
          <p:cNvPicPr>
            <a:picLocks noChangeAspect="1"/>
          </p:cNvPicPr>
          <p:nvPr/>
        </p:nvPicPr>
        <p:blipFill>
          <a:blip r:embed="rId3"/>
          <a:srcRect l="59" t="-59" r="59" b="59"/>
          <a:stretch>
            <a:fillRect/>
          </a:stretch>
        </p:blipFill>
        <p:spPr>
          <a:xfrm>
            <a:off x="5677255" y="2013160"/>
            <a:ext cx="577140" cy="570488"/>
          </a:xfrm>
          <a:prstGeom prst="rect">
            <a:avLst/>
          </a:prstGeom>
        </p:spPr>
      </p:pic>
      <p:sp>
        <p:nvSpPr>
          <p:cNvPr id="23" name="Shape 19"/>
          <p:cNvSpPr/>
          <p:nvPr/>
        </p:nvSpPr>
        <p:spPr>
          <a:xfrm>
            <a:off x="8000365" y="1472565"/>
            <a:ext cx="3170555" cy="4673600"/>
          </a:xfrm>
          <a:prstGeom prst="roundRect">
            <a:avLst>
              <a:gd name="adj" fmla="val 5503"/>
            </a:avLst>
          </a:prstGeom>
          <a:solidFill>
            <a:srgbClr val="FFFFFF"/>
          </a:solidFill>
          <a:ln w="19050">
            <a:solidFill>
              <a:srgbClr val="004CC0"/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8000365" y="1472565"/>
            <a:ext cx="3170555" cy="467360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Text 21"/>
          <p:cNvSpPr/>
          <p:nvPr/>
        </p:nvSpPr>
        <p:spPr>
          <a:xfrm>
            <a:off x="8187690" y="3665220"/>
            <a:ext cx="2796540" cy="975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algn="just">
              <a:lnSpc>
                <a:spcPct val="120000"/>
              </a:lnSpc>
              <a:buClrTx/>
              <a:buSzTx/>
              <a:buFontTx/>
              <a:buNone/>
            </a:pPr>
            <a:r>
              <a:rPr lang="en-US" sz="1600" b="1" dirty="0">
                <a:solidFill>
                  <a:srgbClr val="333333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添加过滤机制减少无效事件，测试不同map类型性能，优化数据采集框架性能。</a:t>
            </a:r>
            <a:endParaRPr lang="en-US" sz="1600" b="1" dirty="0">
              <a:solidFill>
                <a:srgbClr val="333333"/>
              </a:solidFill>
              <a:latin typeface="仿宋" panose="02010609060101010101" charset="-122"/>
              <a:ea typeface="仿宋" panose="02010609060101010101" charset="-122"/>
              <a:cs typeface="仿宋" panose="02010609060101010101" charset="-122"/>
            </a:endParaRPr>
          </a:p>
        </p:txBody>
      </p:sp>
      <p:sp>
        <p:nvSpPr>
          <p:cNvPr id="26" name="Text 22"/>
          <p:cNvSpPr/>
          <p:nvPr/>
        </p:nvSpPr>
        <p:spPr>
          <a:xfrm>
            <a:off x="8187055" y="3019425"/>
            <a:ext cx="2797175" cy="66992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4CC0"/>
                </a:solidFill>
                <a:latin typeface="仿宋" panose="02010609060101010101" charset="-122"/>
                <a:ea typeface="仿宋" panose="02010609060101010101" charset="-122"/>
                <a:cs typeface="仿宋" panose="02010609060101010101" charset="-122"/>
              </a:rPr>
              <a:t>性能优化</a:t>
            </a:r>
            <a:endParaRPr lang="en-US" sz="1600" dirty="0"/>
          </a:p>
        </p:txBody>
      </p:sp>
      <p:sp>
        <p:nvSpPr>
          <p:cNvPr id="27" name="Shape 23"/>
          <p:cNvSpPr/>
          <p:nvPr/>
        </p:nvSpPr>
        <p:spPr>
          <a:xfrm>
            <a:off x="8982710" y="1701800"/>
            <a:ext cx="1206500" cy="1192530"/>
          </a:xfrm>
          <a:prstGeom prst="ellipse">
            <a:avLst/>
          </a:prstGeom>
          <a:solidFill>
            <a:srgbClr val="004CC0"/>
          </a:solidFill>
        </p:spPr>
      </p:sp>
      <p:sp>
        <p:nvSpPr>
          <p:cNvPr id="28" name="Text 24"/>
          <p:cNvSpPr/>
          <p:nvPr/>
        </p:nvSpPr>
        <p:spPr>
          <a:xfrm>
            <a:off x="8982710" y="1701800"/>
            <a:ext cx="1206500" cy="119253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29" name="Image 2" descr="https://kimi-img.moonshot.cn/pub/slides/slides_tmpl/image/25-06-01-00:19:25-d0tio3c75iks2gau4iag.png"/>
          <p:cNvPicPr>
            <a:picLocks noChangeAspect="1"/>
          </p:cNvPicPr>
          <p:nvPr/>
        </p:nvPicPr>
        <p:blipFill>
          <a:blip r:embed="rId4"/>
          <a:srcRect l="59" t="-59" r="59" b="59"/>
          <a:stretch>
            <a:fillRect/>
          </a:stretch>
        </p:blipFill>
        <p:spPr>
          <a:xfrm>
            <a:off x="9297390" y="2013160"/>
            <a:ext cx="577140" cy="570488"/>
          </a:xfrm>
          <a:prstGeom prst="rect">
            <a:avLst/>
          </a:prstGeom>
        </p:spPr>
      </p:pic>
      <p:sp>
        <p:nvSpPr>
          <p:cNvPr id="30" name="Text 25"/>
          <p:cNvSpPr/>
          <p:nvPr/>
        </p:nvSpPr>
        <p:spPr>
          <a:xfrm>
            <a:off x="582930" y="211455"/>
            <a:ext cx="10151745" cy="583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阶段二：数据采集框架开发（3-4周）</a:t>
            </a:r>
            <a:r>
              <a:rPr lang="zh-CN" altLang="en-US" sz="3200" b="1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（已完成）</a:t>
            </a:r>
            <a:endParaRPr lang="zh-CN" altLang="en-US" sz="3200" b="1" dirty="0">
              <a:solidFill>
                <a:srgbClr val="000000"/>
              </a:solidFill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10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11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12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13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14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15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16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17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18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19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2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20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21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22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23.xml><?xml version="1.0" encoding="utf-8"?>
<p:tagLst xmlns:p="http://schemas.openxmlformats.org/presentationml/2006/main">
  <p:tag name="KSO_WM_DIAGRAM_VIRTUALLY_FRAME" val="{&quot;height&quot;:414.4751968503937,&quot;left&quot;:87.55,&quot;top&quot;:89.66236220472442,&quot;width&quot;:697.2}"/>
</p:tagLst>
</file>

<file path=ppt/tags/tag24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25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26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27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28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29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30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1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2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3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4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5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6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7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8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39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4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40.xml><?xml version="1.0" encoding="utf-8"?>
<p:tagLst xmlns:p="http://schemas.openxmlformats.org/presentationml/2006/main">
  <p:tag name="KSO_WM_DIAGRAM_VIRTUALLY_FRAME" val="{&quot;height&quot;:377.6014960629921,&quot;left&quot;:59.4,&quot;top&quot;:78.7,&quot;width&quot;:839.75}"/>
</p:tagLst>
</file>

<file path=ppt/tags/tag41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42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43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44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45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46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47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48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49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5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50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51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52.xml><?xml version="1.0" encoding="utf-8"?>
<p:tagLst xmlns:p="http://schemas.openxmlformats.org/presentationml/2006/main">
  <p:tag name="KSO_WM_DIAGRAM_VIRTUALLY_FRAME" val="{&quot;height&quot;:372.9,&quot;left&quot;:60.35,&quot;top&quot;:99.25,&quot;width&quot;:713.7}"/>
</p:tagLst>
</file>

<file path=ppt/tags/tag53.xml><?xml version="1.0" encoding="utf-8"?>
<p:tagLst xmlns:p="http://schemas.openxmlformats.org/presentationml/2006/main">
  <p:tag name="KSO_WM_DIAGRAM_VIRTUALLY_FRAME" val="{&quot;height&quot;:374,&quot;left&quot;:52.876141732283486,&quot;top&quot;:112,&quot;width&quot;:854.2476377952756}"/>
</p:tagLst>
</file>

<file path=ppt/tags/tag54.xml><?xml version="1.0" encoding="utf-8"?>
<p:tagLst xmlns:p="http://schemas.openxmlformats.org/presentationml/2006/main">
  <p:tag name="KSO_WM_DIAGRAM_VIRTUALLY_FRAME" val="{&quot;height&quot;:374,&quot;left&quot;:52.876141732283486,&quot;top&quot;:112,&quot;width&quot;:854.2476377952756}"/>
</p:tagLst>
</file>

<file path=ppt/tags/tag55.xml><?xml version="1.0" encoding="utf-8"?>
<p:tagLst xmlns:p="http://schemas.openxmlformats.org/presentationml/2006/main">
  <p:tag name="KSO_WM_DIAGRAM_VIRTUALLY_FRAME" val="{&quot;height&quot;:374,&quot;left&quot;:52.876141732283486,&quot;top&quot;:112,&quot;width&quot;:854.2476377952756}"/>
</p:tagLst>
</file>

<file path=ppt/tags/tag56.xml><?xml version="1.0" encoding="utf-8"?>
<p:tagLst xmlns:p="http://schemas.openxmlformats.org/presentationml/2006/main">
  <p:tag name="KSO_WM_DIAGRAM_VIRTUALLY_FRAME" val="{&quot;height&quot;:374,&quot;left&quot;:52.876141732283486,&quot;top&quot;:112,&quot;width&quot;:854.2476377952756}"/>
</p:tagLst>
</file>

<file path=ppt/tags/tag57.xml><?xml version="1.0" encoding="utf-8"?>
<p:tagLst xmlns:p="http://schemas.openxmlformats.org/presentationml/2006/main">
  <p:tag name="KSO_WM_DIAGRAM_VIRTUALLY_FRAME" val="{&quot;height&quot;:374,&quot;left&quot;:52.876141732283486,&quot;top&quot;:112,&quot;width&quot;:854.2476377952756}"/>
</p:tagLst>
</file>

<file path=ppt/tags/tag58.xml><?xml version="1.0" encoding="utf-8"?>
<p:tagLst xmlns:p="http://schemas.openxmlformats.org/presentationml/2006/main">
  <p:tag name="KSO_WM_DIAGRAM_VIRTUALLY_FRAME" val="{&quot;height&quot;:374,&quot;left&quot;:52.876141732283486,&quot;top&quot;:112,&quot;width&quot;:854.2476377952756}"/>
</p:tagLst>
</file>

<file path=ppt/tags/tag59.xml><?xml version="1.0" encoding="utf-8"?>
<p:tagLst xmlns:p="http://schemas.openxmlformats.org/presentationml/2006/main">
  <p:tag name="KSO_WM_DIAGRAM_VIRTUALLY_FRAME" val="{&quot;height&quot;:346.4,&quot;left&quot;:59.4,&quot;top&quot;:108.7,&quot;width&quot;:841.2}"/>
</p:tagLst>
</file>

<file path=ppt/tags/tag6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60.xml><?xml version="1.0" encoding="utf-8"?>
<p:tagLst xmlns:p="http://schemas.openxmlformats.org/presentationml/2006/main">
  <p:tag name="KSO_WM_DIAGRAM_VIRTUALLY_FRAME" val="{&quot;height&quot;:346.4,&quot;left&quot;:59.4,&quot;top&quot;:108.7,&quot;width&quot;:841.2}"/>
</p:tagLst>
</file>

<file path=ppt/tags/tag61.xml><?xml version="1.0" encoding="utf-8"?>
<p:tagLst xmlns:p="http://schemas.openxmlformats.org/presentationml/2006/main">
  <p:tag name="KSO_WM_DIAGRAM_VIRTUALLY_FRAME" val="{&quot;height&quot;:346.4,&quot;left&quot;:59.4,&quot;top&quot;:108.7,&quot;width&quot;:841.2}"/>
</p:tagLst>
</file>

<file path=ppt/tags/tag62.xml><?xml version="1.0" encoding="utf-8"?>
<p:tagLst xmlns:p="http://schemas.openxmlformats.org/presentationml/2006/main">
  <p:tag name="KSO_WM_DIAGRAM_VIRTUALLY_FRAME" val="{&quot;height&quot;:346.4,&quot;left&quot;:59.4,&quot;top&quot;:108.7,&quot;width&quot;:841.2}"/>
</p:tagLst>
</file>

<file path=ppt/tags/tag63.xml><?xml version="1.0" encoding="utf-8"?>
<p:tagLst xmlns:p="http://schemas.openxmlformats.org/presentationml/2006/main">
  <p:tag name="KSO_WM_DIAGRAM_VIRTUALLY_FRAME" val="{&quot;height&quot;:346.4,&quot;left&quot;:59.4,&quot;top&quot;:108.7,&quot;width&quot;:841.2}"/>
</p:tagLst>
</file>

<file path=ppt/tags/tag64.xml><?xml version="1.0" encoding="utf-8"?>
<p:tagLst xmlns:p="http://schemas.openxmlformats.org/presentationml/2006/main">
  <p:tag name="KSO_WM_DIAGRAM_VIRTUALLY_FRAME" val="{&quot;height&quot;:346.4,&quot;left&quot;:59.4,&quot;top&quot;:108.7,&quot;width&quot;:841.2}"/>
</p:tagLst>
</file>

<file path=ppt/tags/tag65.xml><?xml version="1.0" encoding="utf-8"?>
<p:tagLst xmlns:p="http://schemas.openxmlformats.org/presentationml/2006/main">
  <p:tag name="KSO_WM_DIAGRAM_VIRTUALLY_FRAME" val="{&quot;height&quot;:346.4,&quot;left&quot;:59.4,&quot;top&quot;:108.7,&quot;width&quot;:841.2}"/>
</p:tagLst>
</file>

<file path=ppt/tags/tag66.xml><?xml version="1.0" encoding="utf-8"?>
<p:tagLst xmlns:p="http://schemas.openxmlformats.org/presentationml/2006/main">
  <p:tag name="KSO_WM_DIAGRAM_VIRTUALLY_FRAME" val="{&quot;height&quot;:321.8,&quot;left&quot;:1,&quot;top&quot;:130.4,&quot;width&quot;:959.0003149606298}"/>
</p:tagLst>
</file>

<file path=ppt/tags/tag67.xml><?xml version="1.0" encoding="utf-8"?>
<p:tagLst xmlns:p="http://schemas.openxmlformats.org/presentationml/2006/main">
  <p:tag name="KSO_WM_DIAGRAM_VIRTUALLY_FRAME" val="{&quot;height&quot;:321.8,&quot;left&quot;:1,&quot;top&quot;:130.4,&quot;width&quot;:959.0003149606298}"/>
</p:tagLst>
</file>

<file path=ppt/tags/tag68.xml><?xml version="1.0" encoding="utf-8"?>
<p:tagLst xmlns:p="http://schemas.openxmlformats.org/presentationml/2006/main">
  <p:tag name="KSO_WM_DIAGRAM_VIRTUALLY_FRAME" val="{&quot;height&quot;:321.8,&quot;left&quot;:1,&quot;top&quot;:130.4,&quot;width&quot;:959.0003149606298}"/>
</p:tagLst>
</file>

<file path=ppt/tags/tag69.xml><?xml version="1.0" encoding="utf-8"?>
<p:tagLst xmlns:p="http://schemas.openxmlformats.org/presentationml/2006/main">
  <p:tag name="KSO_WM_DIAGRAM_VIRTUALLY_FRAME" val="{&quot;height&quot;:321.8,&quot;left&quot;:1,&quot;top&quot;:130.4,&quot;width&quot;:959.0003149606298}"/>
</p:tagLst>
</file>

<file path=ppt/tags/tag7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70.xml><?xml version="1.0" encoding="utf-8"?>
<p:tagLst xmlns:p="http://schemas.openxmlformats.org/presentationml/2006/main">
  <p:tag name="KSO_WM_DIAGRAM_VIRTUALLY_FRAME" val="{&quot;height&quot;:321.8,&quot;left&quot;:1,&quot;top&quot;:130.4,&quot;width&quot;:959.0003149606298}"/>
</p:tagLst>
</file>

<file path=ppt/tags/tag71.xml><?xml version="1.0" encoding="utf-8"?>
<p:tagLst xmlns:p="http://schemas.openxmlformats.org/presentationml/2006/main">
  <p:tag name="KSO_WM_DIAGRAM_VIRTUALLY_FRAME" val="{&quot;height&quot;:321.8,&quot;left&quot;:1,&quot;top&quot;:130.4,&quot;width&quot;:959.0003149606298}"/>
</p:tagLst>
</file>

<file path=ppt/tags/tag72.xml><?xml version="1.0" encoding="utf-8"?>
<p:tagLst xmlns:p="http://schemas.openxmlformats.org/presentationml/2006/main">
  <p:tag name="KSO_WM_DIAGRAM_VIRTUALLY_FRAME" val="{&quot;height&quot;:321.8,&quot;left&quot;:1,&quot;top&quot;:130.4,&quot;width&quot;:959.0003149606298}"/>
</p:tagLst>
</file>

<file path=ppt/tags/tag73.xml><?xml version="1.0" encoding="utf-8"?>
<p:tagLst xmlns:p="http://schemas.openxmlformats.org/presentationml/2006/main">
  <p:tag name="KSO_WM_DIAGRAM_VIRTUALLY_FRAME" val="{&quot;height&quot;:321.8,&quot;left&quot;:1,&quot;top&quot;:130.4,&quot;width&quot;:959.0003149606298}"/>
</p:tagLst>
</file>

<file path=ppt/tags/tag8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ags/tag9.xml><?xml version="1.0" encoding="utf-8"?>
<p:tagLst xmlns:p="http://schemas.openxmlformats.org/presentationml/2006/main">
  <p:tag name="KSO_WM_DIAGRAM_VIRTUALLY_FRAME" val="{&quot;height&quot;:262,&quot;left&quot;:102.5,&quot;top&quot;:159.6,&quot;width&quot;:712}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004CC0"/>
      </a:accent1>
      <a:accent2>
        <a:srgbClr val="00B0F0"/>
      </a:accent2>
      <a:accent3>
        <a:srgbClr val="1D3EBF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004CC0"/>
      </a:accent1>
      <a:accent2>
        <a:srgbClr val="00B0F0"/>
      </a:accent2>
      <a:accent3>
        <a:srgbClr val="1D3EBF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1662</Words>
  <Application>WPS 演示</Application>
  <PresentationFormat>On-screen Show (16:9)</PresentationFormat>
  <Paragraphs>162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Wingdings</vt:lpstr>
      <vt:lpstr>华文楷体</vt:lpstr>
      <vt:lpstr>仿宋</vt:lpstr>
      <vt:lpstr>MiSans</vt:lpstr>
      <vt:lpstr>MiSans</vt:lpstr>
      <vt:lpstr>Calibri</vt:lpstr>
      <vt:lpstr>微软雅黑</vt:lpstr>
      <vt:lpstr>Arial Unicode MS</vt:lpstr>
      <vt:lpstr>等线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消遣.</cp:lastModifiedBy>
  <cp:revision>4</cp:revision>
  <dcterms:created xsi:type="dcterms:W3CDTF">2025-06-26T03:21:00Z</dcterms:created>
  <dcterms:modified xsi:type="dcterms:W3CDTF">2025-06-26T12:51:13Z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9ECC61E9F85A44FBB61DA9B8468C6B4D_13</vt:lpwstr>
  </property>
  <property fmtid="{D5CDD505-2E9C-101B-9397-08002B2CF9AE}" pid="3" name="KSOProductBuildVer">
    <vt:lpwstr>2052-12.1.0.21915</vt:lpwstr>
  </property>
</Properties>
</file>